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5" r:id="rId1"/>
  </p:sldMasterIdLst>
  <p:notesMasterIdLst>
    <p:notesMasterId r:id="rId20"/>
  </p:notesMasterIdLst>
  <p:sldIdLst>
    <p:sldId id="256" r:id="rId2"/>
    <p:sldId id="264" r:id="rId3"/>
    <p:sldId id="271" r:id="rId4"/>
    <p:sldId id="272" r:id="rId5"/>
    <p:sldId id="257" r:id="rId6"/>
    <p:sldId id="258" r:id="rId7"/>
    <p:sldId id="265" r:id="rId8"/>
    <p:sldId id="275" r:id="rId9"/>
    <p:sldId id="274" r:id="rId10"/>
    <p:sldId id="259" r:id="rId11"/>
    <p:sldId id="260" r:id="rId12"/>
    <p:sldId id="269" r:id="rId13"/>
    <p:sldId id="270" r:id="rId14"/>
    <p:sldId id="261" r:id="rId15"/>
    <p:sldId id="276" r:id="rId16"/>
    <p:sldId id="262" r:id="rId17"/>
    <p:sldId id="263" r:id="rId18"/>
    <p:sldId id="266"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33" autoAdjust="0"/>
    <p:restoredTop sz="94658" autoAdjust="0"/>
  </p:normalViewPr>
  <p:slideViewPr>
    <p:cSldViewPr snapToGrid="0" snapToObjects="1">
      <p:cViewPr>
        <p:scale>
          <a:sx n="99" d="100"/>
          <a:sy n="99" d="100"/>
        </p:scale>
        <p:origin x="-1240" y="22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interSettings" Target="printerSettings/printerSettings1.bin"/><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51B7B-73C0-434D-9537-7A79FE0E38AA}" type="datetimeFigureOut">
              <a:rPr lang="en-US" smtClean="0"/>
              <a:t>9/15/16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2F2D8D-BA5B-3A4C-94B9-62F6D59120B7}" type="slidenum">
              <a:rPr lang="en-US" smtClean="0"/>
              <a:t>‹#›</a:t>
            </a:fld>
            <a:endParaRPr lang="en-US"/>
          </a:p>
        </p:txBody>
      </p:sp>
    </p:spTree>
    <p:extLst>
      <p:ext uri="{BB962C8B-B14F-4D97-AF65-F5344CB8AC3E}">
        <p14:creationId xmlns:p14="http://schemas.microsoft.com/office/powerpoint/2010/main" val="18951242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2F2D8D-BA5B-3A4C-94B9-62F6D59120B7}" type="slidenum">
              <a:rPr lang="en-US" smtClean="0"/>
              <a:t>17</a:t>
            </a:fld>
            <a:endParaRPr lang="en-US"/>
          </a:p>
        </p:txBody>
      </p:sp>
    </p:spTree>
    <p:extLst>
      <p:ext uri="{BB962C8B-B14F-4D97-AF65-F5344CB8AC3E}">
        <p14:creationId xmlns:p14="http://schemas.microsoft.com/office/powerpoint/2010/main" val="35542286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E30E2307-1E40-4E12-8716-25BFDA8E7013}" type="datetime1">
              <a:rPr lang="en-US" smtClean="0"/>
              <a:pPr/>
              <a:t>9/15/16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91475" y="6429375"/>
            <a:ext cx="876300" cy="292100"/>
          </a:xfrm>
        </p:spPr>
        <p:txBody>
          <a:bodyPr/>
          <a:lstStyle/>
          <a:p>
            <a:fld id="{CE8079A4-7AA8-4A4F-87E2-7781EC5097DD}" type="slidenum">
              <a:rPr lang="en-US" smtClean="0"/>
              <a:pPr/>
              <a:t>‹#›</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s-ES_tradnl" smtClean="0"/>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9/15/16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9/15/16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9/15/16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s-ES_tradnl" smtClean="0"/>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7B8AEBBE-F8B2-42CF-9895-E86A608384EB}" type="datetime1">
              <a:rPr lang="en-US" smtClean="0"/>
              <a:pPr/>
              <a:t>9/15/16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s-ES_tradnl"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1FAA6B6-10E5-4810-BC9F-DA72D8452E73}" type="datetime1">
              <a:rPr lang="en-US" smtClean="0"/>
              <a:pPr/>
              <a:t>9/15/16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6D18D072-EF12-4AA2-BD71-ABC68B06D0E2}" type="datetime1">
              <a:rPr lang="en-US" smtClean="0"/>
              <a:pPr/>
              <a:t>9/15/16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B8CDBF60-6CC3-4B74-A60D-3486985E4346}" type="datetime1">
              <a:rPr lang="en-US" smtClean="0"/>
              <a:pPr/>
              <a:t>9/15/16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714818-984F-4759-BF72-A33BDC1963BD}" type="datetime1">
              <a:rPr lang="en-US" smtClean="0"/>
              <a:pPr/>
              <a:t>9/15/16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9EA7E191-5F94-4FC1-B823-BD7CABF7FA06}" type="datetime1">
              <a:rPr lang="en-US" smtClean="0"/>
              <a:pPr/>
              <a:t>9/15/16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079A4-7AA8-4A4F-87E2-7781EC5097DD}" type="slidenum">
              <a:rPr lang="en-US" smtClean="0"/>
              <a:pPr/>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smtClean="0"/>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s-ES_tradnl"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smtClean="0"/>
              <a:t>Drag picture to placeholder or click icon to add</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88856D55-EFBE-4F9B-8A5F-09D42CA22A9B}" type="datetime1">
              <a:rPr lang="en-US" smtClean="0"/>
              <a:pPr/>
              <a:t>9/15/16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smtClean="0"/>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_tradnl"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smtClean="0"/>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9D1D110F-3F4E-48D9-B8AA-5D0E825AFDBA}" type="datetime1">
              <a:rPr lang="en-US" smtClean="0"/>
              <a:pPr/>
              <a:t>9/15/16</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687D7A59-36E2-48B9-B146-C1E59501F6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 id="2147484064" r:id="rId9"/>
    <p:sldLayoutId id="2147484065" r:id="rId10"/>
    <p:sldLayoutId id="2147484066" r:id="rId11"/>
  </p:sldLayoutIdLst>
  <p:hf sldNum="0"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www.webdesignfromscratch.com/web-design/logo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27701" y="725173"/>
            <a:ext cx="4963020" cy="2185214"/>
          </a:xfrm>
          <a:prstGeom prst="rect">
            <a:avLst/>
          </a:prstGeom>
          <a:noFill/>
        </p:spPr>
        <p:txBody>
          <a:bodyPr wrap="square" rtlCol="0">
            <a:spAutoFit/>
          </a:bodyPr>
          <a:lstStyle/>
          <a:p>
            <a:r>
              <a:rPr lang="en-US" sz="3600" b="1" dirty="0" smtClean="0"/>
              <a:t> </a:t>
            </a:r>
            <a:r>
              <a:rPr lang="en-US" sz="2800" b="1" dirty="0" smtClean="0"/>
              <a:t>Unit I     Grade 9</a:t>
            </a:r>
          </a:p>
          <a:p>
            <a:pPr algn="ctr"/>
            <a:endParaRPr lang="en-US" sz="2800" b="1" dirty="0" smtClean="0"/>
          </a:p>
          <a:p>
            <a:pPr algn="ctr"/>
            <a:r>
              <a:rPr lang="en-GB" i="1" dirty="0"/>
              <a:t>Students will produce an </a:t>
            </a:r>
            <a:r>
              <a:rPr lang="en-GB" i="1" dirty="0" smtClean="0"/>
              <a:t>sustainable </a:t>
            </a:r>
            <a:r>
              <a:rPr lang="en-GB" i="1" dirty="0"/>
              <a:t>solution for CCB school, which would help to preserve and value the environment, following the design cycle methodology</a:t>
            </a:r>
            <a:r>
              <a:rPr lang="en-US" i="1" dirty="0"/>
              <a:t> </a:t>
            </a:r>
            <a:endParaRPr lang="en-US" i="1" dirty="0" smtClean="0"/>
          </a:p>
        </p:txBody>
      </p:sp>
      <p:sp>
        <p:nvSpPr>
          <p:cNvPr id="7" name="TextBox 6"/>
          <p:cNvSpPr txBox="1"/>
          <p:nvPr/>
        </p:nvSpPr>
        <p:spPr>
          <a:xfrm>
            <a:off x="-100809" y="80936"/>
            <a:ext cx="3713052" cy="1200329"/>
          </a:xfrm>
          <a:prstGeom prst="rect">
            <a:avLst/>
          </a:prstGeom>
          <a:noFill/>
        </p:spPr>
        <p:txBody>
          <a:bodyPr wrap="square" rtlCol="0">
            <a:spAutoFit/>
          </a:bodyPr>
          <a:lstStyle/>
          <a:p>
            <a:pPr algn="ctr"/>
            <a:r>
              <a:rPr lang="en-US" sz="7200" b="1" dirty="0" smtClean="0">
                <a:solidFill>
                  <a:schemeClr val="accent6">
                    <a:lumMod val="20000"/>
                    <a:lumOff val="80000"/>
                  </a:schemeClr>
                </a:solidFill>
                <a:cs typeface="Oriya MN"/>
              </a:rPr>
              <a:t>Design</a:t>
            </a:r>
          </a:p>
        </p:txBody>
      </p:sp>
      <p:sp>
        <p:nvSpPr>
          <p:cNvPr id="8" name="Rectangle 7"/>
          <p:cNvSpPr/>
          <p:nvPr/>
        </p:nvSpPr>
        <p:spPr>
          <a:xfrm>
            <a:off x="3523156" y="4935244"/>
            <a:ext cx="5276411" cy="923330"/>
          </a:xfrm>
          <a:prstGeom prst="rect">
            <a:avLst/>
          </a:prstGeom>
        </p:spPr>
        <p:txBody>
          <a:bodyPr wrap="square">
            <a:spAutoFit/>
          </a:bodyPr>
          <a:lstStyle/>
          <a:p>
            <a:pPr marL="285750" indent="-285750">
              <a:buFont typeface="Wingdings" charset="2"/>
              <a:buChar char="q"/>
            </a:pPr>
            <a:r>
              <a:rPr lang="en-GB" dirty="0" smtClean="0"/>
              <a:t>outline </a:t>
            </a:r>
            <a:r>
              <a:rPr lang="en-GB" dirty="0"/>
              <a:t>the needs to solve a problem</a:t>
            </a:r>
            <a:r>
              <a:rPr lang="en-US" dirty="0"/>
              <a:t> </a:t>
            </a:r>
            <a:endParaRPr lang="en-GB" dirty="0" smtClean="0"/>
          </a:p>
          <a:p>
            <a:pPr marL="285750" indent="-285750">
              <a:buFont typeface="Wingdings" charset="2"/>
              <a:buChar char="q"/>
            </a:pPr>
            <a:r>
              <a:rPr lang="en-US" dirty="0" smtClean="0"/>
              <a:t> </a:t>
            </a:r>
            <a:r>
              <a:rPr lang="en-GB" dirty="0"/>
              <a:t>explore identified, real-life design problems set </a:t>
            </a:r>
            <a:r>
              <a:rPr lang="en-GB" dirty="0" smtClean="0"/>
              <a:t>in</a:t>
            </a:r>
          </a:p>
          <a:p>
            <a:r>
              <a:rPr lang="en-GB" dirty="0" smtClean="0"/>
              <a:t>familiar </a:t>
            </a:r>
            <a:r>
              <a:rPr lang="en-GB" dirty="0"/>
              <a:t>and unfamiliar contexts</a:t>
            </a:r>
            <a:r>
              <a:rPr lang="en-US" dirty="0"/>
              <a:t> </a:t>
            </a:r>
            <a:endParaRPr lang="en-GB" dirty="0" smtClean="0"/>
          </a:p>
        </p:txBody>
      </p:sp>
      <p:sp>
        <p:nvSpPr>
          <p:cNvPr id="9" name="TextBox 8"/>
          <p:cNvSpPr txBox="1"/>
          <p:nvPr/>
        </p:nvSpPr>
        <p:spPr>
          <a:xfrm>
            <a:off x="536898" y="2789029"/>
            <a:ext cx="8262669" cy="1846659"/>
          </a:xfrm>
          <a:prstGeom prst="rect">
            <a:avLst/>
          </a:prstGeom>
          <a:noFill/>
        </p:spPr>
        <p:txBody>
          <a:bodyPr wrap="square" rtlCol="0">
            <a:spAutoFit/>
          </a:bodyPr>
          <a:lstStyle/>
          <a:p>
            <a:r>
              <a:rPr lang="en-US" sz="2000" b="1" dirty="0" smtClean="0"/>
              <a:t>Criteria A   </a:t>
            </a:r>
          </a:p>
          <a:p>
            <a:r>
              <a:rPr lang="en-US" sz="2000" b="1" dirty="0" smtClean="0"/>
              <a:t>Inquiry and analyzing</a:t>
            </a:r>
          </a:p>
          <a:p>
            <a:endParaRPr lang="en-US" sz="2000" b="1" dirty="0" smtClean="0"/>
          </a:p>
          <a:p>
            <a:r>
              <a:rPr lang="en-US" b="1" dirty="0" smtClean="0"/>
              <a:t>Strand 1</a:t>
            </a:r>
          </a:p>
          <a:p>
            <a:r>
              <a:rPr lang="en-GB" dirty="0"/>
              <a:t>Explain and justify the need for a solution to a problem for a specified client/target audience </a:t>
            </a:r>
            <a:endParaRPr lang="en-US" dirty="0"/>
          </a:p>
        </p:txBody>
      </p:sp>
    </p:spTree>
    <p:extLst>
      <p:ext uri="{BB962C8B-B14F-4D97-AF65-F5344CB8AC3E}">
        <p14:creationId xmlns:p14="http://schemas.microsoft.com/office/powerpoint/2010/main" val="2006645234"/>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6033" y="527116"/>
            <a:ext cx="8032797" cy="646331"/>
          </a:xfrm>
          <a:prstGeom prst="rect">
            <a:avLst/>
          </a:prstGeom>
          <a:noFill/>
        </p:spPr>
        <p:txBody>
          <a:bodyPr wrap="square" rtlCol="0">
            <a:spAutoFit/>
          </a:bodyPr>
          <a:lstStyle/>
          <a:p>
            <a:r>
              <a:rPr lang="en-US" b="1" dirty="0" smtClean="0"/>
              <a:t>Strand 3</a:t>
            </a:r>
          </a:p>
          <a:p>
            <a:r>
              <a:rPr lang="en-GB" dirty="0"/>
              <a:t>Analyse a range of existing products that inspire a solution to the </a:t>
            </a:r>
            <a:r>
              <a:rPr lang="en-GB" dirty="0" smtClean="0"/>
              <a:t>problem</a:t>
            </a:r>
            <a:endParaRPr lang="en-US" dirty="0"/>
          </a:p>
        </p:txBody>
      </p:sp>
      <p:sp>
        <p:nvSpPr>
          <p:cNvPr id="5" name="Rectangle 4"/>
          <p:cNvSpPr/>
          <p:nvPr/>
        </p:nvSpPr>
        <p:spPr>
          <a:xfrm>
            <a:off x="2022419" y="1268109"/>
            <a:ext cx="5424473" cy="1323439"/>
          </a:xfrm>
          <a:prstGeom prst="rect">
            <a:avLst/>
          </a:prstGeom>
        </p:spPr>
        <p:txBody>
          <a:bodyPr wrap="square">
            <a:spAutoFit/>
          </a:bodyPr>
          <a:lstStyle/>
          <a:p>
            <a:pPr marL="285750" indent="-285750">
              <a:buFont typeface="Wingdings" charset="2"/>
              <a:buChar char="Ø"/>
            </a:pPr>
            <a:r>
              <a:rPr lang="en-GB" sz="1600" dirty="0"/>
              <a:t>identify the main features of a group of products and explain how they work and how they were made </a:t>
            </a:r>
            <a:endParaRPr lang="en-GB" sz="1600" dirty="0" smtClean="0"/>
          </a:p>
          <a:p>
            <a:pPr marL="285750" indent="-285750">
              <a:buFont typeface="Wingdings" charset="2"/>
              <a:buChar char="Ø"/>
            </a:pPr>
            <a:r>
              <a:rPr lang="en-GB" sz="1600" dirty="0"/>
              <a:t>develop and use a variety of product-analysis techniques</a:t>
            </a:r>
            <a:r>
              <a:rPr lang="en-US" sz="1600" dirty="0"/>
              <a:t> </a:t>
            </a:r>
            <a:endParaRPr lang="en-US" sz="1600" dirty="0" smtClean="0"/>
          </a:p>
          <a:p>
            <a:pPr marL="285750" indent="-285750">
              <a:buFont typeface="Wingdings" charset="2"/>
              <a:buChar char="Ø"/>
            </a:pPr>
            <a:r>
              <a:rPr lang="en-GB" sz="1600" dirty="0"/>
              <a:t>demonstrate an understanding of product analysis and its importance in developing new products. </a:t>
            </a:r>
            <a:endParaRPr lang="en-US" sz="1600" dirty="0"/>
          </a:p>
        </p:txBody>
      </p:sp>
      <p:sp>
        <p:nvSpPr>
          <p:cNvPr id="6" name="Rectangle 5"/>
          <p:cNvSpPr/>
          <p:nvPr/>
        </p:nvSpPr>
        <p:spPr>
          <a:xfrm>
            <a:off x="653100" y="3008869"/>
            <a:ext cx="7982417" cy="3293209"/>
          </a:xfrm>
          <a:prstGeom prst="rect">
            <a:avLst/>
          </a:prstGeom>
        </p:spPr>
        <p:txBody>
          <a:bodyPr wrap="square">
            <a:spAutoFit/>
          </a:bodyPr>
          <a:lstStyle/>
          <a:p>
            <a:r>
              <a:rPr lang="en-GB" sz="1600" dirty="0" smtClean="0"/>
              <a:t>Students </a:t>
            </a:r>
            <a:r>
              <a:rPr lang="en-GB" sz="1600" dirty="0"/>
              <a:t>will need to employ a range of strategies to analyse these products, such as</a:t>
            </a:r>
            <a:r>
              <a:rPr lang="en-GB" sz="1600" dirty="0" smtClean="0"/>
              <a:t>:</a:t>
            </a:r>
          </a:p>
          <a:p>
            <a:endParaRPr lang="en-US" sz="1600" dirty="0"/>
          </a:p>
          <a:p>
            <a:pPr marL="285750" lvl="0" indent="-285750">
              <a:buFont typeface="Arial"/>
              <a:buChar char="•"/>
            </a:pPr>
            <a:r>
              <a:rPr lang="en-GB" sz="1600" dirty="0"/>
              <a:t>identification of and interaction with similar products when out </a:t>
            </a:r>
            <a:r>
              <a:rPr lang="en-GB" sz="1600" dirty="0" smtClean="0"/>
              <a:t>shopping</a:t>
            </a:r>
          </a:p>
          <a:p>
            <a:pPr marL="285750" lvl="0" indent="-285750">
              <a:buFont typeface="Arial"/>
              <a:buChar char="•"/>
            </a:pPr>
            <a:endParaRPr lang="en-US" sz="1600" dirty="0"/>
          </a:p>
          <a:p>
            <a:pPr marL="285750" lvl="0" indent="-285750">
              <a:buFont typeface="Arial"/>
              <a:buChar char="•"/>
            </a:pPr>
            <a:r>
              <a:rPr lang="es-CO" sz="1600" dirty="0"/>
              <a:t>attribute listing of existing </a:t>
            </a:r>
            <a:r>
              <a:rPr lang="es-CO" sz="1600" dirty="0" smtClean="0"/>
              <a:t>products</a:t>
            </a:r>
          </a:p>
          <a:p>
            <a:pPr marL="285750" lvl="0" indent="-285750">
              <a:buFont typeface="Arial"/>
              <a:buChar char="•"/>
            </a:pPr>
            <a:endParaRPr lang="en-US" sz="1600" dirty="0"/>
          </a:p>
          <a:p>
            <a:pPr marL="285750" lvl="0" indent="-285750">
              <a:buFont typeface="Arial"/>
              <a:buChar char="•"/>
            </a:pPr>
            <a:r>
              <a:rPr lang="en-GB" sz="1600" dirty="0"/>
              <a:t>SWOT analysis (strengths, weaknesses, opportunities and threats</a:t>
            </a:r>
            <a:r>
              <a:rPr lang="en-GB" sz="1600" dirty="0" smtClean="0"/>
              <a:t>)</a:t>
            </a:r>
          </a:p>
          <a:p>
            <a:pPr marL="285750" lvl="0" indent="-285750">
              <a:buFont typeface="Arial"/>
              <a:buChar char="•"/>
            </a:pPr>
            <a:endParaRPr lang="en-US" sz="1600" dirty="0"/>
          </a:p>
          <a:p>
            <a:pPr marL="285750" lvl="0" indent="-285750">
              <a:buFont typeface="Arial"/>
              <a:buChar char="•"/>
            </a:pPr>
            <a:r>
              <a:rPr lang="es-CO" sz="1600" dirty="0" smtClean="0"/>
              <a:t>graphical </a:t>
            </a:r>
            <a:r>
              <a:rPr lang="es-CO" sz="1600" dirty="0"/>
              <a:t>disassembly </a:t>
            </a:r>
            <a:r>
              <a:rPr lang="es-CO" sz="1600" dirty="0" smtClean="0"/>
              <a:t>analysis</a:t>
            </a:r>
          </a:p>
          <a:p>
            <a:pPr marL="285750" lvl="0" indent="-285750">
              <a:buFont typeface="Arial"/>
              <a:buChar char="•"/>
            </a:pPr>
            <a:endParaRPr lang="en-US" sz="1600" dirty="0"/>
          </a:p>
          <a:p>
            <a:pPr marL="285750" lvl="0" indent="-285750">
              <a:buFont typeface="Arial"/>
              <a:buChar char="•"/>
            </a:pPr>
            <a:r>
              <a:rPr lang="es-CO" sz="1600" dirty="0"/>
              <a:t>performance testing of </a:t>
            </a:r>
            <a:r>
              <a:rPr lang="es-CO" sz="1600" dirty="0" smtClean="0"/>
              <a:t>products</a:t>
            </a:r>
          </a:p>
          <a:p>
            <a:pPr marL="285750" lvl="0" indent="-285750">
              <a:buFont typeface="Arial"/>
              <a:buChar char="•"/>
            </a:pPr>
            <a:endParaRPr lang="en-US" sz="1600" dirty="0"/>
          </a:p>
          <a:p>
            <a:pPr marL="285750" lvl="0" indent="-285750">
              <a:buFont typeface="Arial"/>
              <a:buChar char="•"/>
            </a:pPr>
            <a:r>
              <a:rPr lang="es-CO" sz="1600" dirty="0" smtClean="0"/>
              <a:t>evaluation of past student </a:t>
            </a:r>
            <a:r>
              <a:rPr lang="es-CO" sz="1600" dirty="0" smtClean="0"/>
              <a:t>projects</a:t>
            </a:r>
            <a:endParaRPr lang="en-US" sz="1600" dirty="0" smtClean="0"/>
          </a:p>
        </p:txBody>
      </p:sp>
    </p:spTree>
    <p:extLst>
      <p:ext uri="{BB962C8B-B14F-4D97-AF65-F5344CB8AC3E}">
        <p14:creationId xmlns:p14="http://schemas.microsoft.com/office/powerpoint/2010/main" val="171428447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5174757"/>
              </p:ext>
            </p:extLst>
          </p:nvPr>
        </p:nvGraphicFramePr>
        <p:xfrm>
          <a:off x="581000" y="1397000"/>
          <a:ext cx="7823238" cy="4211319"/>
        </p:xfrm>
        <a:graphic>
          <a:graphicData uri="http://schemas.openxmlformats.org/drawingml/2006/table">
            <a:tbl>
              <a:tblPr firstRow="1" bandRow="1">
                <a:tableStyleId>{5C22544A-7EE6-4342-B048-85BDC9FD1C3A}</a:tableStyleId>
              </a:tblPr>
              <a:tblGrid>
                <a:gridCol w="3911619"/>
                <a:gridCol w="3911619"/>
              </a:tblGrid>
              <a:tr h="370840">
                <a:tc>
                  <a:txBody>
                    <a:bodyPr/>
                    <a:lstStyle/>
                    <a:p>
                      <a:r>
                        <a:rPr lang="es-CO" sz="1800" b="1" kern="1200" dirty="0" smtClean="0">
                          <a:solidFill>
                            <a:schemeClr val="lt1"/>
                          </a:solidFill>
                          <a:effectLst/>
                          <a:latin typeface="+mn-lt"/>
                          <a:ea typeface="+mn-ea"/>
                          <a:cs typeface="+mn-cs"/>
                        </a:rPr>
                        <a:t>SWOT analysis Backpack – Frameless</a:t>
                      </a:r>
                      <a:r>
                        <a:rPr lang="en-US" dirty="0" smtClean="0">
                          <a:effectLst/>
                        </a:rPr>
                        <a:t> </a:t>
                      </a:r>
                      <a:endParaRPr lang="en-US" dirty="0"/>
                    </a:p>
                  </a:txBody>
                  <a:tcPr/>
                </a:tc>
                <a:tc>
                  <a:txBody>
                    <a:bodyPr/>
                    <a:lstStyle/>
                    <a:p>
                      <a:endParaRPr lang="en-US"/>
                    </a:p>
                  </a:txBody>
                  <a:tcPr/>
                </a:tc>
              </a:tr>
              <a:tr h="370840">
                <a:tc>
                  <a:txBody>
                    <a:bodyPr/>
                    <a:lstStyle/>
                    <a:p>
                      <a:r>
                        <a:rPr lang="en-GB" sz="1200" b="1" u="sng" kern="1200" dirty="0" smtClean="0">
                          <a:solidFill>
                            <a:schemeClr val="dk1"/>
                          </a:solidFill>
                          <a:effectLst/>
                          <a:latin typeface="+mn-lt"/>
                          <a:ea typeface="+mn-ea"/>
                          <a:cs typeface="+mn-cs"/>
                        </a:rPr>
                        <a:t>Strengths</a:t>
                      </a:r>
                    </a:p>
                    <a:p>
                      <a:endParaRPr lang="en-US" sz="1200" b="1"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Simple design that combines the drawstring and straps onto a single piece of cloth</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One main storage compartment, suitable for the general transportation of goods</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Comes in varying sizes and different colours</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Lightweight – weighs almost nothing</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Machine washable – easy to clean and maintain </a:t>
                      </a:r>
                      <a:endParaRPr lang="en-US" sz="1200" dirty="0"/>
                    </a:p>
                  </a:txBody>
                  <a:tcPr/>
                </a:tc>
                <a:tc>
                  <a:txBody>
                    <a:bodyPr/>
                    <a:lstStyle/>
                    <a:p>
                      <a:r>
                        <a:rPr lang="en-GB" sz="1200" b="1" u="sng" kern="1200" dirty="0" smtClean="0">
                          <a:solidFill>
                            <a:schemeClr val="dk1"/>
                          </a:solidFill>
                          <a:effectLst/>
                          <a:latin typeface="+mn-lt"/>
                          <a:ea typeface="+mn-ea"/>
                          <a:cs typeface="+mn-cs"/>
                        </a:rPr>
                        <a:t>Weaknesses</a:t>
                      </a:r>
                    </a:p>
                    <a:p>
                      <a:endParaRPr lang="en-US" sz="1200" b="1"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Lack of pockets on the inside and outside</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Durability – looks as if seams might split when carrying a few weighty goods</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Not comfortable – the drawstring straps would not take the weight off the shoulders – injury could occur from shoulder strap pressure</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Small load capacity and difficult to put the loaded backpack on</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Because the fabric is thin, the bag would not hold its shape and goods could easily get crushed</a:t>
                      </a:r>
                      <a:endParaRPr lang="en-US" sz="1200" kern="1200" dirty="0" smtClean="0">
                        <a:solidFill>
                          <a:schemeClr val="dk1"/>
                        </a:solidFill>
                        <a:effectLst/>
                        <a:latin typeface="+mn-lt"/>
                        <a:ea typeface="+mn-ea"/>
                        <a:cs typeface="+mn-cs"/>
                      </a:endParaRPr>
                    </a:p>
                    <a:p>
                      <a:pPr marL="171450" indent="-171450">
                        <a:buFont typeface="Arial"/>
                        <a:buChar char="•"/>
                      </a:pPr>
                      <a:r>
                        <a:rPr lang="es-CO" sz="1200" kern="1200" dirty="0" smtClean="0">
                          <a:solidFill>
                            <a:schemeClr val="dk1"/>
                          </a:solidFill>
                          <a:effectLst/>
                          <a:latin typeface="+mn-lt"/>
                          <a:ea typeface="+mn-ea"/>
                          <a:cs typeface="+mn-cs"/>
                        </a:rPr>
                        <a:t>Fabric not completely waterproof</a:t>
                      </a:r>
                      <a:r>
                        <a:rPr lang="en-US" sz="1200" dirty="0" smtClean="0">
                          <a:effectLst/>
                        </a:rPr>
                        <a:t> </a:t>
                      </a:r>
                    </a:p>
                  </a:txBody>
                  <a:tcPr/>
                </a:tc>
              </a:tr>
              <a:tr h="370840">
                <a:tc>
                  <a:txBody>
                    <a:bodyPr/>
                    <a:lstStyle/>
                    <a:p>
                      <a:r>
                        <a:rPr lang="es-CO" sz="1200" b="1" u="sng" kern="1200" dirty="0" smtClean="0">
                          <a:solidFill>
                            <a:schemeClr val="dk1"/>
                          </a:solidFill>
                          <a:effectLst/>
                          <a:latin typeface="+mn-lt"/>
                          <a:ea typeface="+mn-ea"/>
                          <a:cs typeface="+mn-cs"/>
                        </a:rPr>
                        <a:t>Opportunities</a:t>
                      </a:r>
                    </a:p>
                    <a:p>
                      <a:endParaRPr lang="en-US" sz="1200" b="1" kern="1200" dirty="0" smtClean="0">
                        <a:solidFill>
                          <a:schemeClr val="dk1"/>
                        </a:solidFill>
                        <a:effectLst/>
                        <a:latin typeface="+mn-lt"/>
                        <a:ea typeface="+mn-ea"/>
                        <a:cs typeface="+mn-cs"/>
                      </a:endParaRPr>
                    </a:p>
                    <a:p>
                      <a:pPr marL="171450" lvl="0" indent="-171450">
                        <a:buFont typeface="Arial"/>
                        <a:buChar char="•"/>
                      </a:pPr>
                      <a:r>
                        <a:rPr lang="en-GB" sz="1200" kern="1200" dirty="0" smtClean="0">
                          <a:solidFill>
                            <a:schemeClr val="dk1"/>
                          </a:solidFill>
                          <a:effectLst/>
                          <a:latin typeface="+mn-lt"/>
                          <a:ea typeface="+mn-ea"/>
                          <a:cs typeface="+mn-cs"/>
                        </a:rPr>
                        <a:t>Reflective materials added for safety at night</a:t>
                      </a:r>
                      <a:endParaRPr lang="en-US" sz="1200" kern="1200" dirty="0" smtClean="0">
                        <a:solidFill>
                          <a:schemeClr val="dk1"/>
                        </a:solidFill>
                        <a:effectLst/>
                        <a:latin typeface="+mn-lt"/>
                        <a:ea typeface="+mn-ea"/>
                        <a:cs typeface="+mn-cs"/>
                      </a:endParaRPr>
                    </a:p>
                    <a:p>
                      <a:pPr marL="171450" lvl="0" indent="-171450">
                        <a:buFont typeface="Arial"/>
                        <a:buChar char="•"/>
                      </a:pPr>
                      <a:r>
                        <a:rPr lang="en-GB" sz="1200" kern="1200" dirty="0" smtClean="0">
                          <a:solidFill>
                            <a:schemeClr val="dk1"/>
                          </a:solidFill>
                          <a:effectLst/>
                          <a:latin typeface="+mn-lt"/>
                          <a:ea typeface="+mn-ea"/>
                          <a:cs typeface="+mn-cs"/>
                        </a:rPr>
                        <a:t>Made into fashion accessories – designed specifically for women and no larger than a purse – maybe one strap rather than two </a:t>
                      </a:r>
                      <a:endParaRPr lang="en-US" sz="1200" kern="1200" dirty="0" smtClean="0">
                        <a:solidFill>
                          <a:schemeClr val="dk1"/>
                        </a:solidFill>
                        <a:effectLst/>
                        <a:latin typeface="+mn-lt"/>
                        <a:ea typeface="+mn-ea"/>
                        <a:cs typeface="+mn-cs"/>
                      </a:endParaRPr>
                    </a:p>
                    <a:p>
                      <a:pPr marL="171450" indent="-171450">
                        <a:buFont typeface="Arial"/>
                        <a:buChar char="•"/>
                      </a:pPr>
                      <a:r>
                        <a:rPr lang="es-CO" sz="1200" kern="1200" dirty="0" smtClean="0">
                          <a:solidFill>
                            <a:schemeClr val="dk1"/>
                          </a:solidFill>
                          <a:effectLst/>
                          <a:latin typeface="+mn-lt"/>
                          <a:ea typeface="+mn-ea"/>
                          <a:cs typeface="+mn-cs"/>
                        </a:rPr>
                        <a:t>Fabric could be waterproofed</a:t>
                      </a:r>
                      <a:r>
                        <a:rPr lang="en-US" sz="1200" dirty="0" smtClean="0">
                          <a:effectLst/>
                        </a:rPr>
                        <a:t> </a:t>
                      </a:r>
                      <a:endParaRPr lang="en-US" sz="1200" dirty="0"/>
                    </a:p>
                  </a:txBody>
                  <a:tcPr/>
                </a:tc>
                <a:tc>
                  <a:txBody>
                    <a:bodyPr/>
                    <a:lstStyle/>
                    <a:p>
                      <a:r>
                        <a:rPr lang="es-CO" sz="1200" b="1" u="sng" kern="1200" dirty="0" smtClean="0">
                          <a:solidFill>
                            <a:schemeClr val="dk1"/>
                          </a:solidFill>
                          <a:effectLst/>
                          <a:latin typeface="+mn-lt"/>
                          <a:ea typeface="+mn-ea"/>
                          <a:cs typeface="+mn-cs"/>
                        </a:rPr>
                        <a:t>Threats</a:t>
                      </a:r>
                    </a:p>
                    <a:p>
                      <a:endParaRPr lang="en-US" sz="1200" b="1" kern="1200" dirty="0" smtClean="0">
                        <a:solidFill>
                          <a:schemeClr val="dk1"/>
                        </a:solidFill>
                        <a:effectLst/>
                        <a:latin typeface="+mn-lt"/>
                        <a:ea typeface="+mn-ea"/>
                        <a:cs typeface="+mn-cs"/>
                      </a:endParaRPr>
                    </a:p>
                    <a:p>
                      <a:pPr marL="171450" lvl="0" indent="-171450">
                        <a:buFont typeface="Arial"/>
                        <a:buChar char="•"/>
                      </a:pPr>
                      <a:r>
                        <a:rPr lang="es-CO" sz="1200" kern="1200" dirty="0" smtClean="0">
                          <a:solidFill>
                            <a:schemeClr val="dk1"/>
                          </a:solidFill>
                          <a:effectLst/>
                          <a:latin typeface="+mn-lt"/>
                          <a:ea typeface="+mn-ea"/>
                          <a:cs typeface="+mn-cs"/>
                        </a:rPr>
                        <a:t>Safety – drawstring a safety hazard</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Should the fabric tear, you could end up with a hole in the bottom and lose your goods</a:t>
                      </a:r>
                      <a:r>
                        <a:rPr lang="en-US" sz="1200" dirty="0" smtClean="0">
                          <a:effectLst/>
                        </a:rPr>
                        <a:t> </a:t>
                      </a:r>
                    </a:p>
                  </a:txBody>
                  <a:tcPr/>
                </a:tc>
              </a:tr>
            </a:tbl>
          </a:graphicData>
        </a:graphic>
      </p:graphicFrame>
    </p:spTree>
    <p:extLst>
      <p:ext uri="{BB962C8B-B14F-4D97-AF65-F5344CB8AC3E}">
        <p14:creationId xmlns:p14="http://schemas.microsoft.com/office/powerpoint/2010/main" val="293128134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1368214074"/>
              </p:ext>
            </p:extLst>
          </p:nvPr>
        </p:nvGraphicFramePr>
        <p:xfrm>
          <a:off x="285465" y="715553"/>
          <a:ext cx="8572417" cy="2092960"/>
        </p:xfrm>
        <a:graphic>
          <a:graphicData uri="http://schemas.openxmlformats.org/drawingml/2006/table">
            <a:tbl>
              <a:tblPr firstRow="1" bandRow="1">
                <a:tableStyleId>{5C22544A-7EE6-4342-B048-85BDC9FD1C3A}</a:tableStyleId>
              </a:tblPr>
              <a:tblGrid>
                <a:gridCol w="682686"/>
                <a:gridCol w="1320789"/>
                <a:gridCol w="1771576"/>
                <a:gridCol w="528772"/>
                <a:gridCol w="976284"/>
                <a:gridCol w="2016184"/>
                <a:gridCol w="1276126"/>
              </a:tblGrid>
              <a:tr h="370840">
                <a:tc gridSpan="7">
                  <a:txBody>
                    <a:bodyPr/>
                    <a:lstStyle/>
                    <a:p>
                      <a:pPr algn="ctr"/>
                      <a:r>
                        <a:rPr lang="es-CO" sz="1800" b="1" kern="1200" dirty="0" smtClean="0">
                          <a:solidFill>
                            <a:schemeClr val="lt1"/>
                          </a:solidFill>
                          <a:effectLst/>
                          <a:latin typeface="+mn-lt"/>
                          <a:ea typeface="+mn-ea"/>
                          <a:cs typeface="+mn-cs"/>
                        </a:rPr>
                        <a:t>Pizza Attribute Analysis</a:t>
                      </a:r>
                      <a:r>
                        <a:rPr lang="en-US" dirty="0" smtClean="0">
                          <a:effectLst/>
                        </a:rPr>
                        <a:t> </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r>
                        <a:rPr lang="es-CO" sz="1200" kern="1200" dirty="0" smtClean="0">
                          <a:solidFill>
                            <a:schemeClr val="dk1"/>
                          </a:solidFill>
                          <a:effectLst/>
                          <a:latin typeface="+mn-lt"/>
                          <a:ea typeface="+mn-ea"/>
                          <a:cs typeface="+mn-cs"/>
                        </a:rPr>
                        <a:t>Pizza source: </a:t>
                      </a:r>
                      <a:endParaRPr lang="en-US" sz="1200" dirty="0"/>
                    </a:p>
                  </a:txBody>
                  <a:tcPr/>
                </a:tc>
                <a:tc>
                  <a:txBody>
                    <a:bodyPr/>
                    <a:lstStyle/>
                    <a:p>
                      <a:r>
                        <a:rPr lang="es-CO" sz="1200" kern="1200" dirty="0" smtClean="0">
                          <a:solidFill>
                            <a:schemeClr val="dk1"/>
                          </a:solidFill>
                          <a:effectLst/>
                          <a:latin typeface="+mn-lt"/>
                          <a:ea typeface="+mn-ea"/>
                          <a:cs typeface="+mn-cs"/>
                        </a:rPr>
                        <a:t>Type of base</a:t>
                      </a:r>
                      <a:r>
                        <a:rPr lang="en-US" sz="1200" dirty="0" smtClean="0">
                          <a:effectLst/>
                        </a:rPr>
                        <a:t> </a:t>
                      </a:r>
                      <a:endParaRPr lang="en-US" sz="1200" dirty="0"/>
                    </a:p>
                  </a:txBody>
                  <a:tcPr/>
                </a:tc>
                <a:tc>
                  <a:txBody>
                    <a:bodyPr/>
                    <a:lstStyle/>
                    <a:p>
                      <a:r>
                        <a:rPr lang="es-CO" sz="1200" kern="1200" dirty="0" smtClean="0">
                          <a:solidFill>
                            <a:schemeClr val="dk1"/>
                          </a:solidFill>
                          <a:effectLst/>
                          <a:latin typeface="+mn-lt"/>
                          <a:ea typeface="+mn-ea"/>
                          <a:cs typeface="+mn-cs"/>
                        </a:rPr>
                        <a:t>Pizza variety: </a:t>
                      </a:r>
                      <a:endParaRPr lang="en-US" sz="1200" dirty="0"/>
                    </a:p>
                  </a:txBody>
                  <a:tcPr/>
                </a:tc>
                <a:tc>
                  <a:txBody>
                    <a:bodyPr/>
                    <a:lstStyle/>
                    <a:p>
                      <a:r>
                        <a:rPr lang="es-CO" sz="1200" kern="1200" dirty="0" smtClean="0">
                          <a:solidFill>
                            <a:schemeClr val="dk1"/>
                          </a:solidFill>
                          <a:effectLst/>
                          <a:latin typeface="+mn-lt"/>
                          <a:ea typeface="+mn-ea"/>
                          <a:cs typeface="+mn-cs"/>
                        </a:rPr>
                        <a:t>Size</a:t>
                      </a:r>
                      <a:r>
                        <a:rPr lang="en-US" sz="1200" dirty="0" smtClean="0">
                          <a:effectLst/>
                        </a:rPr>
                        <a:t> </a:t>
                      </a:r>
                      <a:endParaRPr lang="en-US" sz="1200" dirty="0"/>
                    </a:p>
                  </a:txBody>
                  <a:tcPr/>
                </a:tc>
                <a:tc>
                  <a:txBody>
                    <a:bodyPr/>
                    <a:lstStyle/>
                    <a:p>
                      <a:r>
                        <a:rPr lang="es-CO" sz="1200" kern="1200" dirty="0" smtClean="0">
                          <a:solidFill>
                            <a:schemeClr val="dk1"/>
                          </a:solidFill>
                          <a:effectLst/>
                          <a:latin typeface="+mn-lt"/>
                          <a:ea typeface="+mn-ea"/>
                          <a:cs typeface="+mn-cs"/>
                        </a:rPr>
                        <a:t>Cost</a:t>
                      </a:r>
                      <a:r>
                        <a:rPr lang="en-US" sz="1200" dirty="0" smtClean="0">
                          <a:effectLst/>
                        </a:rPr>
                        <a:t> </a:t>
                      </a:r>
                      <a:endParaRPr lang="en-US" sz="1200" dirty="0"/>
                    </a:p>
                  </a:txBody>
                  <a:tcPr/>
                </a:tc>
                <a:tc>
                  <a:txBody>
                    <a:bodyPr/>
                    <a:lstStyle/>
                    <a:p>
                      <a:r>
                        <a:rPr lang="es-CO" sz="1200" kern="1200" dirty="0" smtClean="0">
                          <a:solidFill>
                            <a:schemeClr val="dk1"/>
                          </a:solidFill>
                          <a:effectLst/>
                          <a:latin typeface="+mn-lt"/>
                          <a:ea typeface="+mn-ea"/>
                          <a:cs typeface="+mn-cs"/>
                        </a:rPr>
                        <a:t>Nutritional consideration</a:t>
                      </a:r>
                      <a:r>
                        <a:rPr lang="en-US" sz="1200" dirty="0" smtClean="0">
                          <a:effectLst/>
                        </a:rPr>
                        <a:t> </a:t>
                      </a:r>
                      <a:endParaRPr lang="en-US" sz="1200" dirty="0"/>
                    </a:p>
                  </a:txBody>
                  <a:tcPr/>
                </a:tc>
                <a:tc>
                  <a:txBody>
                    <a:bodyPr/>
                    <a:lstStyle/>
                    <a:p>
                      <a:r>
                        <a:rPr lang="es-CO" sz="1200" kern="1200" dirty="0" smtClean="0">
                          <a:solidFill>
                            <a:schemeClr val="dk1"/>
                          </a:solidFill>
                          <a:effectLst/>
                          <a:latin typeface="+mn-lt"/>
                          <a:ea typeface="+mn-ea"/>
                          <a:cs typeface="+mn-cs"/>
                        </a:rPr>
                        <a:t>Storage and shelf life</a:t>
                      </a:r>
                      <a:r>
                        <a:rPr lang="en-US" sz="1200" dirty="0" smtClean="0">
                          <a:effectLst/>
                        </a:rPr>
                        <a:t> </a:t>
                      </a:r>
                      <a:endParaRPr lang="en-US" sz="1200" dirty="0"/>
                    </a:p>
                  </a:txBody>
                  <a:tcPr/>
                </a:tc>
              </a:tr>
              <a:tr h="370840">
                <a:tc>
                  <a:txBody>
                    <a:bodyPr/>
                    <a:lstStyle/>
                    <a:p>
                      <a:r>
                        <a:rPr lang="es-CO" sz="1100" kern="1200" dirty="0" smtClean="0">
                          <a:solidFill>
                            <a:schemeClr val="dk1"/>
                          </a:solidFill>
                          <a:effectLst/>
                          <a:latin typeface="+mn-lt"/>
                          <a:ea typeface="+mn-ea"/>
                          <a:cs typeface="+mn-cs"/>
                        </a:rPr>
                        <a:t>Pizza Xpress</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Classic crust</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A range of bases available cheesy crust traditional, value, gluten free, traditional edge and puff</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BBQ </a:t>
                      </a:r>
                      <a:r>
                        <a:rPr lang="en-GB" sz="1100" kern="1200" dirty="0" err="1" smtClean="0">
                          <a:solidFill>
                            <a:schemeClr val="dk1"/>
                          </a:solidFill>
                          <a:effectLst/>
                          <a:latin typeface="+mn-lt"/>
                          <a:ea typeface="+mn-ea"/>
                          <a:cs typeface="+mn-cs"/>
                        </a:rPr>
                        <a:t>Meatlovers</a:t>
                      </a:r>
                      <a:r>
                        <a:rPr lang="en-GB" sz="1100" kern="1200" dirty="0" smtClean="0">
                          <a:solidFill>
                            <a:schemeClr val="dk1"/>
                          </a:solidFill>
                          <a:effectLst/>
                          <a:latin typeface="+mn-lt"/>
                          <a:ea typeface="+mn-ea"/>
                          <a:cs typeface="+mn-cs"/>
                        </a:rPr>
                        <a:t>:</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Rasher bacon, pepperoni, smoked leg ham, ground beef, Italian sausage, and mozzarella on BBQ sauce</a:t>
                      </a:r>
                      <a:r>
                        <a:rPr lang="en-US" sz="1100" dirty="0" smtClean="0">
                          <a:effectLst/>
                        </a:rPr>
                        <a:t> </a:t>
                      </a:r>
                      <a:endParaRPr lang="en-US" sz="1100" dirty="0"/>
                    </a:p>
                  </a:txBody>
                  <a:tcPr/>
                </a:tc>
                <a:tc>
                  <a:txBody>
                    <a:bodyPr/>
                    <a:lstStyle/>
                    <a:p>
                      <a:r>
                        <a:rPr lang="es-CO" sz="1100" kern="1200" dirty="0" smtClean="0">
                          <a:solidFill>
                            <a:schemeClr val="dk1"/>
                          </a:solidFill>
                          <a:effectLst/>
                          <a:latin typeface="+mn-lt"/>
                          <a:ea typeface="+mn-ea"/>
                          <a:cs typeface="+mn-cs"/>
                        </a:rPr>
                        <a:t>10”</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Depends on the promotion but generally around $8-12</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Up dated detailed nutritional information available online plus allergen and additive information.</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Good choice range 97% fat free</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Low carbohydrate crust</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Not found on the packaging nor on the website</a:t>
                      </a:r>
                      <a:r>
                        <a:rPr lang="en-US" sz="1100" dirty="0" smtClean="0">
                          <a:effectLst/>
                        </a:rPr>
                        <a:t> </a:t>
                      </a:r>
                      <a:endParaRPr lang="en-US" sz="1100" dirty="0"/>
                    </a:p>
                  </a:txBody>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1125700913"/>
              </p:ext>
            </p:extLst>
          </p:nvPr>
        </p:nvGraphicFramePr>
        <p:xfrm>
          <a:off x="448914" y="2986466"/>
          <a:ext cx="8309164" cy="3251200"/>
        </p:xfrm>
        <a:graphic>
          <a:graphicData uri="http://schemas.openxmlformats.org/drawingml/2006/table">
            <a:tbl>
              <a:tblPr firstRow="1" bandRow="1">
                <a:tableStyleId>{5C22544A-7EE6-4342-B048-85BDC9FD1C3A}</a:tableStyleId>
              </a:tblPr>
              <a:tblGrid>
                <a:gridCol w="1085511"/>
                <a:gridCol w="2316544"/>
                <a:gridCol w="1802932"/>
                <a:gridCol w="1959708"/>
                <a:gridCol w="1144469"/>
              </a:tblGrid>
              <a:tr h="370840">
                <a:tc gridSpan="5">
                  <a:txBody>
                    <a:bodyPr/>
                    <a:lstStyle/>
                    <a:p>
                      <a:pPr algn="ctr"/>
                      <a:r>
                        <a:rPr lang="en-GB" sz="1800" b="1" kern="1200" dirty="0" smtClean="0">
                          <a:solidFill>
                            <a:schemeClr val="lt1"/>
                          </a:solidFill>
                          <a:effectLst/>
                          <a:latin typeface="+mn-lt"/>
                          <a:ea typeface="+mn-ea"/>
                          <a:cs typeface="+mn-cs"/>
                        </a:rPr>
                        <a:t>Sensory Analysis of cooked pizza</a:t>
                      </a:r>
                      <a:r>
                        <a:rPr lang="en-US" dirty="0" smtClean="0">
                          <a:effectLst/>
                        </a:rPr>
                        <a:t> </a:t>
                      </a:r>
                      <a:endParaRPr lang="en-US" dirty="0"/>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370840">
                <a:tc>
                  <a:txBody>
                    <a:bodyPr/>
                    <a:lstStyle/>
                    <a:p>
                      <a:r>
                        <a:rPr lang="es-CO" sz="1100" kern="1200" dirty="0" smtClean="0">
                          <a:solidFill>
                            <a:schemeClr val="dk1"/>
                          </a:solidFill>
                          <a:effectLst/>
                          <a:latin typeface="+mn-lt"/>
                          <a:ea typeface="+mn-ea"/>
                          <a:cs typeface="+mn-cs"/>
                        </a:rPr>
                        <a:t>Pizza from</a:t>
                      </a:r>
                      <a:r>
                        <a:rPr lang="en-US" sz="1100" dirty="0" smtClean="0">
                          <a:effectLst/>
                        </a:rPr>
                        <a:t> </a:t>
                      </a:r>
                      <a:endParaRPr lang="en-US" sz="1100" dirty="0"/>
                    </a:p>
                  </a:txBody>
                  <a:tcPr/>
                </a:tc>
                <a:tc>
                  <a:txBody>
                    <a:bodyPr/>
                    <a:lstStyle/>
                    <a:p>
                      <a:r>
                        <a:rPr lang="es-CO" sz="1100" kern="1200" dirty="0" smtClean="0">
                          <a:solidFill>
                            <a:schemeClr val="dk1"/>
                          </a:solidFill>
                          <a:effectLst/>
                          <a:latin typeface="+mn-lt"/>
                          <a:ea typeface="+mn-ea"/>
                          <a:cs typeface="+mn-cs"/>
                        </a:rPr>
                        <a:t>Appearance (cooked)</a:t>
                      </a:r>
                      <a:r>
                        <a:rPr lang="en-US" sz="1100" dirty="0" smtClean="0">
                          <a:effectLst/>
                        </a:rPr>
                        <a:t> </a:t>
                      </a:r>
                      <a:endParaRPr lang="en-US" sz="1100" dirty="0"/>
                    </a:p>
                  </a:txBody>
                  <a:tcPr/>
                </a:tc>
                <a:tc>
                  <a:txBody>
                    <a:bodyPr/>
                    <a:lstStyle/>
                    <a:p>
                      <a:r>
                        <a:rPr lang="es-CO" sz="1100" kern="1200" dirty="0" smtClean="0">
                          <a:solidFill>
                            <a:schemeClr val="dk1"/>
                          </a:solidFill>
                          <a:effectLst/>
                          <a:latin typeface="+mn-lt"/>
                          <a:ea typeface="+mn-ea"/>
                          <a:cs typeface="+mn-cs"/>
                        </a:rPr>
                        <a:t>Texture</a:t>
                      </a:r>
                      <a:r>
                        <a:rPr lang="en-US" sz="1100" dirty="0" smtClean="0">
                          <a:effectLst/>
                        </a:rPr>
                        <a:t> </a:t>
                      </a:r>
                      <a:endParaRPr lang="en-US" sz="1100" dirty="0"/>
                    </a:p>
                  </a:txBody>
                  <a:tcPr/>
                </a:tc>
                <a:tc>
                  <a:txBody>
                    <a:bodyPr/>
                    <a:lstStyle/>
                    <a:p>
                      <a:r>
                        <a:rPr lang="es-CO" sz="1100" kern="1200" dirty="0" smtClean="0">
                          <a:solidFill>
                            <a:schemeClr val="dk1"/>
                          </a:solidFill>
                          <a:effectLst/>
                          <a:latin typeface="+mn-lt"/>
                          <a:ea typeface="+mn-ea"/>
                          <a:cs typeface="+mn-cs"/>
                        </a:rPr>
                        <a:t>Flavour</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Value for money</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(1-5</a:t>
                      </a:r>
                      <a:r>
                        <a:rPr lang="en-US" sz="1100" kern="1200" baseline="0" dirty="0" smtClean="0">
                          <a:solidFill>
                            <a:schemeClr val="dk1"/>
                          </a:solidFill>
                          <a:effectLst/>
                          <a:latin typeface="+mn-lt"/>
                          <a:ea typeface="+mn-ea"/>
                          <a:cs typeface="+mn-cs"/>
                        </a:rPr>
                        <a:t> </a:t>
                      </a:r>
                      <a:r>
                        <a:rPr lang="en-GB" sz="1100" kern="1200" dirty="0" smtClean="0">
                          <a:solidFill>
                            <a:schemeClr val="dk1"/>
                          </a:solidFill>
                          <a:effectLst/>
                          <a:latin typeface="+mn-lt"/>
                          <a:ea typeface="+mn-ea"/>
                          <a:cs typeface="+mn-cs"/>
                        </a:rPr>
                        <a:t>poor- excellent)</a:t>
                      </a:r>
                      <a:r>
                        <a:rPr lang="en-US" sz="1100" dirty="0" smtClean="0">
                          <a:effectLst/>
                        </a:rPr>
                        <a:t> </a:t>
                      </a:r>
                      <a:endParaRPr lang="en-US" sz="1100" dirty="0"/>
                    </a:p>
                  </a:txBody>
                  <a:tcPr/>
                </a:tc>
              </a:tr>
              <a:tr h="370840">
                <a:tc>
                  <a:txBody>
                    <a:bodyPr/>
                    <a:lstStyle/>
                    <a:p>
                      <a:r>
                        <a:rPr lang="es-CO" sz="1100" kern="1200" dirty="0" smtClean="0">
                          <a:solidFill>
                            <a:schemeClr val="dk1"/>
                          </a:solidFill>
                          <a:effectLst/>
                          <a:latin typeface="+mn-lt"/>
                          <a:ea typeface="+mn-ea"/>
                          <a:cs typeface="+mn-cs"/>
                        </a:rPr>
                        <a:t>Amigo Pizzeria</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Rustic home made in appearance, colourful, well-proportioned with lots of topping ingredients, not flat – substantial looking </a:t>
                      </a:r>
                      <a:endParaRPr lang="en-US" sz="1100" dirty="0"/>
                    </a:p>
                  </a:txBody>
                  <a:tcPr/>
                </a:tc>
                <a:tc>
                  <a:txBody>
                    <a:bodyPr/>
                    <a:lstStyle/>
                    <a:p>
                      <a:r>
                        <a:rPr lang="en-GB" sz="1100" kern="1200" dirty="0" smtClean="0">
                          <a:solidFill>
                            <a:schemeClr val="dk1"/>
                          </a:solidFill>
                          <a:effectLst/>
                          <a:latin typeface="+mn-lt"/>
                          <a:ea typeface="+mn-ea"/>
                          <a:cs typeface="+mn-cs"/>
                        </a:rPr>
                        <a:t>Moist, crisp base – firm enough to hold without the topping falling off</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Wonderful </a:t>
                      </a:r>
                      <a:r>
                        <a:rPr lang="en-GB" sz="1100" kern="1200" dirty="0" err="1" smtClean="0">
                          <a:solidFill>
                            <a:schemeClr val="dk1"/>
                          </a:solidFill>
                          <a:effectLst/>
                          <a:latin typeface="+mn-lt"/>
                          <a:ea typeface="+mn-ea"/>
                          <a:cs typeface="+mn-cs"/>
                        </a:rPr>
                        <a:t>smokey</a:t>
                      </a:r>
                      <a:r>
                        <a:rPr lang="en-GB" sz="1100" kern="1200" dirty="0" smtClean="0">
                          <a:solidFill>
                            <a:schemeClr val="dk1"/>
                          </a:solidFill>
                          <a:effectLst/>
                          <a:latin typeface="+mn-lt"/>
                          <a:ea typeface="+mn-ea"/>
                          <a:cs typeface="+mn-cs"/>
                        </a:rPr>
                        <a:t> flavour, meaty, spicy, salty </a:t>
                      </a:r>
                      <a:endParaRPr lang="en-US" sz="1100" dirty="0"/>
                    </a:p>
                  </a:txBody>
                  <a:tcPr/>
                </a:tc>
                <a:tc>
                  <a:txBody>
                    <a:bodyPr/>
                    <a:lstStyle/>
                    <a:p>
                      <a:r>
                        <a:rPr lang="es-CO" sz="1100" kern="1200" dirty="0" smtClean="0">
                          <a:solidFill>
                            <a:schemeClr val="dk1"/>
                          </a:solidFill>
                          <a:effectLst/>
                          <a:latin typeface="+mn-lt"/>
                          <a:ea typeface="+mn-ea"/>
                          <a:cs typeface="+mn-cs"/>
                        </a:rPr>
                        <a:t>5</a:t>
                      </a:r>
                      <a:r>
                        <a:rPr lang="en-US" sz="1100" dirty="0" smtClean="0">
                          <a:effectLst/>
                        </a:rPr>
                        <a:t> </a:t>
                      </a:r>
                      <a:endParaRPr lang="en-US" sz="1100" dirty="0"/>
                    </a:p>
                  </a:txBody>
                  <a:tcPr/>
                </a:tc>
              </a:tr>
              <a:tr h="370840">
                <a:tc>
                  <a:txBody>
                    <a:bodyPr/>
                    <a:lstStyle/>
                    <a:p>
                      <a:r>
                        <a:rPr lang="es-CO" sz="1100" kern="1200" dirty="0" smtClean="0">
                          <a:solidFill>
                            <a:schemeClr val="dk1"/>
                          </a:solidFill>
                          <a:effectLst/>
                          <a:latin typeface="+mn-lt"/>
                          <a:ea typeface="+mn-ea"/>
                          <a:cs typeface="+mn-cs"/>
                        </a:rPr>
                        <a:t>Supermarket</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Perfectly round shape, not very colourful, flat, toppings not well proportioned</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Base was heavy and dense the pizza as a whole was soft and rubbery. </a:t>
                      </a:r>
                      <a:endParaRPr lang="en-US" sz="1100" dirty="0"/>
                    </a:p>
                  </a:txBody>
                  <a:tcPr/>
                </a:tc>
                <a:tc>
                  <a:txBody>
                    <a:bodyPr/>
                    <a:lstStyle/>
                    <a:p>
                      <a:r>
                        <a:rPr lang="en-GB" sz="1100" kern="1200" dirty="0" smtClean="0">
                          <a:solidFill>
                            <a:schemeClr val="dk1"/>
                          </a:solidFill>
                          <a:effectLst/>
                          <a:latin typeface="+mn-lt"/>
                          <a:ea typeface="+mn-ea"/>
                          <a:cs typeface="+mn-cs"/>
                        </a:rPr>
                        <a:t>Bland – bread with tomato paste and cheese on it with a few bits of meat</a:t>
                      </a:r>
                      <a:r>
                        <a:rPr lang="en-US" sz="1100" dirty="0" smtClean="0">
                          <a:effectLst/>
                        </a:rPr>
                        <a:t> </a:t>
                      </a:r>
                      <a:endParaRPr lang="en-US" sz="1100" dirty="0"/>
                    </a:p>
                  </a:txBody>
                  <a:tcPr/>
                </a:tc>
                <a:tc>
                  <a:txBody>
                    <a:bodyPr/>
                    <a:lstStyle/>
                    <a:p>
                      <a:r>
                        <a:rPr lang="es-CO" sz="1100" kern="1200" dirty="0" smtClean="0">
                          <a:solidFill>
                            <a:schemeClr val="dk1"/>
                          </a:solidFill>
                          <a:effectLst/>
                          <a:latin typeface="+mn-lt"/>
                          <a:ea typeface="+mn-ea"/>
                          <a:cs typeface="+mn-cs"/>
                        </a:rPr>
                        <a:t>3</a:t>
                      </a:r>
                      <a:r>
                        <a:rPr lang="en-US" sz="1100" dirty="0" smtClean="0">
                          <a:effectLst/>
                        </a:rPr>
                        <a:t> </a:t>
                      </a:r>
                      <a:endParaRPr lang="en-US" sz="1100" dirty="0"/>
                    </a:p>
                  </a:txBody>
                  <a:tcPr/>
                </a:tc>
              </a:tr>
              <a:tr h="370840">
                <a:tc>
                  <a:txBody>
                    <a:bodyPr/>
                    <a:lstStyle/>
                    <a:p>
                      <a:r>
                        <a:rPr lang="es-CO" sz="1100" kern="1200" dirty="0" smtClean="0">
                          <a:solidFill>
                            <a:schemeClr val="dk1"/>
                          </a:solidFill>
                          <a:effectLst/>
                          <a:latin typeface="+mn-lt"/>
                          <a:ea typeface="+mn-ea"/>
                          <a:cs typeface="+mn-cs"/>
                        </a:rPr>
                        <a:t>Pizza Xpress</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Perfectly round, very golden brown, colours all blending in, well-proportioned but individual topping ingredients not clearly visible as shown on-line </a:t>
                      </a:r>
                      <a:endParaRPr lang="en-US" sz="1100" dirty="0"/>
                    </a:p>
                  </a:txBody>
                  <a:tcPr/>
                </a:tc>
                <a:tc>
                  <a:txBody>
                    <a:bodyPr/>
                    <a:lstStyle/>
                    <a:p>
                      <a:r>
                        <a:rPr lang="en-GB" sz="1100" kern="1200" dirty="0" smtClean="0">
                          <a:solidFill>
                            <a:schemeClr val="dk1"/>
                          </a:solidFill>
                          <a:effectLst/>
                          <a:latin typeface="+mn-lt"/>
                          <a:ea typeface="+mn-ea"/>
                          <a:cs typeface="+mn-cs"/>
                        </a:rPr>
                        <a:t>Moist inside crispy on top, base firm and bread like, stringy</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Cheesy, sweet from the caramelized red onion, salty from the cheese and meats – trendy combination </a:t>
                      </a:r>
                      <a:endParaRPr lang="en-US" sz="1100" dirty="0"/>
                    </a:p>
                  </a:txBody>
                  <a:tcPr/>
                </a:tc>
                <a:tc>
                  <a:txBody>
                    <a:bodyPr/>
                    <a:lstStyle/>
                    <a:p>
                      <a:r>
                        <a:rPr lang="en-US" sz="1100" dirty="0" smtClean="0"/>
                        <a:t>5</a:t>
                      </a:r>
                      <a:endParaRPr lang="en-US" sz="1100" dirty="0"/>
                    </a:p>
                  </a:txBody>
                  <a:tcPr/>
                </a:tc>
              </a:tr>
            </a:tbl>
          </a:graphicData>
        </a:graphic>
      </p:graphicFrame>
    </p:spTree>
    <p:extLst>
      <p:ext uri="{BB962C8B-B14F-4D97-AF65-F5344CB8AC3E}">
        <p14:creationId xmlns:p14="http://schemas.microsoft.com/office/powerpoint/2010/main" val="216106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46058987"/>
              </p:ext>
            </p:extLst>
          </p:nvPr>
        </p:nvGraphicFramePr>
        <p:xfrm>
          <a:off x="285465" y="655320"/>
          <a:ext cx="8572417" cy="6009639"/>
        </p:xfrm>
        <a:graphic>
          <a:graphicData uri="http://schemas.openxmlformats.org/drawingml/2006/table">
            <a:tbl>
              <a:tblPr firstRow="1" bandRow="1">
                <a:tableStyleId>{5C22544A-7EE6-4342-B048-85BDC9FD1C3A}</a:tableStyleId>
              </a:tblPr>
              <a:tblGrid>
                <a:gridCol w="984426"/>
                <a:gridCol w="1019049"/>
                <a:gridCol w="1771576"/>
                <a:gridCol w="815239"/>
                <a:gridCol w="689817"/>
                <a:gridCol w="1536412"/>
                <a:gridCol w="1755898"/>
              </a:tblGrid>
              <a:tr h="370840">
                <a:tc gridSpan="7">
                  <a:txBody>
                    <a:bodyPr/>
                    <a:lstStyle/>
                    <a:p>
                      <a:pPr algn="ctr"/>
                      <a:r>
                        <a:rPr lang="es-CO" sz="1800" b="1" kern="1200" dirty="0" smtClean="0">
                          <a:solidFill>
                            <a:schemeClr val="lt1"/>
                          </a:solidFill>
                          <a:effectLst/>
                          <a:latin typeface="+mn-lt"/>
                          <a:ea typeface="+mn-ea"/>
                          <a:cs typeface="+mn-cs"/>
                        </a:rPr>
                        <a:t>Pizza Attribute Analysis</a:t>
                      </a:r>
                      <a:r>
                        <a:rPr lang="en-US" dirty="0" smtClean="0">
                          <a:effectLst/>
                        </a:rPr>
                        <a:t> </a:t>
                      </a:r>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70840">
                <a:tc>
                  <a:txBody>
                    <a:bodyPr/>
                    <a:lstStyle/>
                    <a:p>
                      <a:r>
                        <a:rPr lang="es-CO" sz="1200" kern="1200" dirty="0" smtClean="0">
                          <a:solidFill>
                            <a:schemeClr val="dk1"/>
                          </a:solidFill>
                          <a:effectLst/>
                          <a:latin typeface="+mn-lt"/>
                          <a:ea typeface="+mn-ea"/>
                          <a:cs typeface="+mn-cs"/>
                        </a:rPr>
                        <a:t>Pizza source: </a:t>
                      </a:r>
                      <a:endParaRPr lang="en-US" sz="1200" dirty="0"/>
                    </a:p>
                  </a:txBody>
                  <a:tcPr/>
                </a:tc>
                <a:tc>
                  <a:txBody>
                    <a:bodyPr/>
                    <a:lstStyle/>
                    <a:p>
                      <a:r>
                        <a:rPr lang="es-CO" sz="1200" kern="1200" dirty="0" smtClean="0">
                          <a:solidFill>
                            <a:schemeClr val="dk1"/>
                          </a:solidFill>
                          <a:effectLst/>
                          <a:latin typeface="+mn-lt"/>
                          <a:ea typeface="+mn-ea"/>
                          <a:cs typeface="+mn-cs"/>
                        </a:rPr>
                        <a:t>Type of base</a:t>
                      </a:r>
                      <a:r>
                        <a:rPr lang="en-US" sz="1200" dirty="0" smtClean="0">
                          <a:effectLst/>
                        </a:rPr>
                        <a:t> </a:t>
                      </a:r>
                      <a:endParaRPr lang="en-US" sz="1200" dirty="0"/>
                    </a:p>
                  </a:txBody>
                  <a:tcPr/>
                </a:tc>
                <a:tc>
                  <a:txBody>
                    <a:bodyPr/>
                    <a:lstStyle/>
                    <a:p>
                      <a:r>
                        <a:rPr lang="es-CO" sz="1200" kern="1200" dirty="0" smtClean="0">
                          <a:solidFill>
                            <a:schemeClr val="dk1"/>
                          </a:solidFill>
                          <a:effectLst/>
                          <a:latin typeface="+mn-lt"/>
                          <a:ea typeface="+mn-ea"/>
                          <a:cs typeface="+mn-cs"/>
                        </a:rPr>
                        <a:t>Pizza variety: </a:t>
                      </a:r>
                      <a:endParaRPr lang="en-US" sz="1200" dirty="0"/>
                    </a:p>
                  </a:txBody>
                  <a:tcPr/>
                </a:tc>
                <a:tc>
                  <a:txBody>
                    <a:bodyPr/>
                    <a:lstStyle/>
                    <a:p>
                      <a:r>
                        <a:rPr lang="es-CO" sz="1200" kern="1200" dirty="0" smtClean="0">
                          <a:solidFill>
                            <a:schemeClr val="dk1"/>
                          </a:solidFill>
                          <a:effectLst/>
                          <a:latin typeface="+mn-lt"/>
                          <a:ea typeface="+mn-ea"/>
                          <a:cs typeface="+mn-cs"/>
                        </a:rPr>
                        <a:t>Size</a:t>
                      </a:r>
                      <a:r>
                        <a:rPr lang="en-US" sz="1200" dirty="0" smtClean="0">
                          <a:effectLst/>
                        </a:rPr>
                        <a:t> </a:t>
                      </a:r>
                      <a:endParaRPr lang="en-US" sz="1200" dirty="0"/>
                    </a:p>
                  </a:txBody>
                  <a:tcPr/>
                </a:tc>
                <a:tc>
                  <a:txBody>
                    <a:bodyPr/>
                    <a:lstStyle/>
                    <a:p>
                      <a:r>
                        <a:rPr lang="es-CO" sz="1200" kern="1200" dirty="0" smtClean="0">
                          <a:solidFill>
                            <a:schemeClr val="dk1"/>
                          </a:solidFill>
                          <a:effectLst/>
                          <a:latin typeface="+mn-lt"/>
                          <a:ea typeface="+mn-ea"/>
                          <a:cs typeface="+mn-cs"/>
                        </a:rPr>
                        <a:t>Cost</a:t>
                      </a:r>
                      <a:r>
                        <a:rPr lang="en-US" sz="1200" dirty="0" smtClean="0">
                          <a:effectLst/>
                        </a:rPr>
                        <a:t> </a:t>
                      </a:r>
                      <a:endParaRPr lang="en-US" sz="1200" dirty="0"/>
                    </a:p>
                  </a:txBody>
                  <a:tcPr/>
                </a:tc>
                <a:tc>
                  <a:txBody>
                    <a:bodyPr/>
                    <a:lstStyle/>
                    <a:p>
                      <a:r>
                        <a:rPr lang="es-CO" sz="1200" kern="1200" dirty="0" smtClean="0">
                          <a:solidFill>
                            <a:schemeClr val="dk1"/>
                          </a:solidFill>
                          <a:effectLst/>
                          <a:latin typeface="+mn-lt"/>
                          <a:ea typeface="+mn-ea"/>
                          <a:cs typeface="+mn-cs"/>
                        </a:rPr>
                        <a:t>Nutritional consideration</a:t>
                      </a:r>
                      <a:r>
                        <a:rPr lang="en-US" sz="1200" dirty="0" smtClean="0">
                          <a:effectLst/>
                        </a:rPr>
                        <a:t> </a:t>
                      </a:r>
                      <a:endParaRPr lang="en-US" sz="1200" dirty="0"/>
                    </a:p>
                  </a:txBody>
                  <a:tcPr/>
                </a:tc>
                <a:tc>
                  <a:txBody>
                    <a:bodyPr/>
                    <a:lstStyle/>
                    <a:p>
                      <a:r>
                        <a:rPr lang="es-CO" sz="1200" kern="1200" dirty="0" smtClean="0">
                          <a:solidFill>
                            <a:schemeClr val="dk1"/>
                          </a:solidFill>
                          <a:effectLst/>
                          <a:latin typeface="+mn-lt"/>
                          <a:ea typeface="+mn-ea"/>
                          <a:cs typeface="+mn-cs"/>
                        </a:rPr>
                        <a:t>Storage and shelf life</a:t>
                      </a:r>
                      <a:r>
                        <a:rPr lang="en-US" sz="1200" dirty="0" smtClean="0">
                          <a:effectLst/>
                        </a:rPr>
                        <a:t> </a:t>
                      </a:r>
                      <a:endParaRPr lang="en-US" sz="1200" dirty="0"/>
                    </a:p>
                  </a:txBody>
                  <a:tcPr/>
                </a:tc>
              </a:tr>
              <a:tr h="370840">
                <a:tc>
                  <a:txBody>
                    <a:bodyPr/>
                    <a:lstStyle/>
                    <a:p>
                      <a:r>
                        <a:rPr lang="es-CO" sz="1200" kern="1200" dirty="0" smtClean="0">
                          <a:solidFill>
                            <a:schemeClr val="dk1"/>
                          </a:solidFill>
                          <a:effectLst/>
                          <a:latin typeface="+mn-lt"/>
                          <a:ea typeface="+mn-ea"/>
                          <a:cs typeface="+mn-cs"/>
                        </a:rPr>
                        <a:t>Amigo Pizzeria</a:t>
                      </a:r>
                      <a:r>
                        <a:rPr lang="en-US" sz="1200" dirty="0" smtClean="0">
                          <a:effectLst/>
                        </a:rPr>
                        <a:t> </a:t>
                      </a:r>
                      <a:endParaRPr lang="en-US" sz="1200" dirty="0"/>
                    </a:p>
                  </a:txBody>
                  <a:tcPr/>
                </a:tc>
                <a:tc>
                  <a:txBody>
                    <a:bodyPr/>
                    <a:lstStyle/>
                    <a:p>
                      <a:r>
                        <a:rPr lang="en-GB" sz="1200" kern="1200" dirty="0" smtClean="0">
                          <a:solidFill>
                            <a:schemeClr val="dk1"/>
                          </a:solidFill>
                          <a:effectLst/>
                          <a:latin typeface="+mn-lt"/>
                          <a:ea typeface="+mn-ea"/>
                          <a:cs typeface="+mn-cs"/>
                        </a:rPr>
                        <a:t>Thin crust</a:t>
                      </a:r>
                      <a:endParaRPr lang="en-US" sz="1200" kern="1200" dirty="0" smtClean="0">
                        <a:solidFill>
                          <a:schemeClr val="dk1"/>
                        </a:solidFill>
                        <a:effectLst/>
                        <a:latin typeface="+mn-lt"/>
                        <a:ea typeface="+mn-ea"/>
                        <a:cs typeface="+mn-cs"/>
                      </a:endParaRPr>
                    </a:p>
                    <a:p>
                      <a:r>
                        <a:rPr lang="en-GB" sz="1200" kern="1200" dirty="0" smtClean="0">
                          <a:solidFill>
                            <a:schemeClr val="dk1"/>
                          </a:solidFill>
                          <a:effectLst/>
                          <a:latin typeface="+mn-lt"/>
                          <a:ea typeface="+mn-ea"/>
                          <a:cs typeface="+mn-cs"/>
                        </a:rPr>
                        <a:t>white flour yeast dough – hand made </a:t>
                      </a:r>
                      <a:endParaRPr lang="en-US" sz="1200" dirty="0"/>
                    </a:p>
                  </a:txBody>
                  <a:tcPr/>
                </a:tc>
                <a:tc>
                  <a:txBody>
                    <a:bodyPr/>
                    <a:lstStyle/>
                    <a:p>
                      <a:r>
                        <a:rPr lang="en-GB" sz="1200" kern="1200" dirty="0" smtClean="0">
                          <a:solidFill>
                            <a:schemeClr val="dk1"/>
                          </a:solidFill>
                          <a:effectLst/>
                          <a:latin typeface="+mn-lt"/>
                          <a:ea typeface="+mn-ea"/>
                          <a:cs typeface="+mn-cs"/>
                        </a:rPr>
                        <a:t>Meat Classic: traditional sauce, mozzarella cheese, ham, bacon, salami, (chicken optional) fabulous with BBQ sauce</a:t>
                      </a:r>
                      <a:endParaRPr lang="en-US" sz="1200" kern="1200" dirty="0" smtClean="0">
                        <a:solidFill>
                          <a:schemeClr val="dk1"/>
                        </a:solidFill>
                        <a:effectLst/>
                        <a:latin typeface="+mn-lt"/>
                        <a:ea typeface="+mn-ea"/>
                        <a:cs typeface="+mn-cs"/>
                      </a:endParaRPr>
                    </a:p>
                    <a:p>
                      <a:r>
                        <a:rPr lang="es-CO" sz="1200" kern="1200" dirty="0" smtClean="0">
                          <a:solidFill>
                            <a:schemeClr val="dk1"/>
                          </a:solidFill>
                          <a:effectLst/>
                          <a:latin typeface="+mn-lt"/>
                          <a:ea typeface="+mn-ea"/>
                          <a:cs typeface="+mn-cs"/>
                        </a:rPr>
                        <a:t>Oily appearance</a:t>
                      </a:r>
                      <a:r>
                        <a:rPr lang="en-US" sz="1200" dirty="0" smtClean="0">
                          <a:effectLst/>
                        </a:rPr>
                        <a:t> </a:t>
                      </a:r>
                      <a:endParaRPr lang="en-US" sz="1200" dirty="0"/>
                    </a:p>
                  </a:txBody>
                  <a:tcPr/>
                </a:tc>
                <a:tc>
                  <a:txBody>
                    <a:bodyPr/>
                    <a:lstStyle/>
                    <a:p>
                      <a:r>
                        <a:rPr lang="es-CO" sz="1200" kern="1200" dirty="0" smtClean="0">
                          <a:solidFill>
                            <a:schemeClr val="dk1"/>
                          </a:solidFill>
                          <a:effectLst/>
                          <a:latin typeface="+mn-lt"/>
                          <a:ea typeface="+mn-ea"/>
                          <a:cs typeface="+mn-cs"/>
                        </a:rPr>
                        <a:t>Regular 9”</a:t>
                      </a:r>
                      <a:endParaRPr lang="en-US" sz="1200" kern="1200" dirty="0" smtClean="0">
                        <a:solidFill>
                          <a:schemeClr val="dk1"/>
                        </a:solidFill>
                        <a:effectLst/>
                        <a:latin typeface="+mn-lt"/>
                        <a:ea typeface="+mn-ea"/>
                        <a:cs typeface="+mn-cs"/>
                      </a:endParaRPr>
                    </a:p>
                    <a:p>
                      <a:r>
                        <a:rPr lang="es-CO" sz="1200" kern="1200" dirty="0" smtClean="0">
                          <a:solidFill>
                            <a:schemeClr val="dk1"/>
                          </a:solidFill>
                          <a:effectLst/>
                          <a:latin typeface="+mn-lt"/>
                          <a:ea typeface="+mn-ea"/>
                          <a:cs typeface="+mn-cs"/>
                        </a:rPr>
                        <a:t>Large 12”</a:t>
                      </a:r>
                      <a:endParaRPr lang="en-US" sz="1200" kern="1200" dirty="0" smtClean="0">
                        <a:solidFill>
                          <a:schemeClr val="dk1"/>
                        </a:solidFill>
                        <a:effectLst/>
                        <a:latin typeface="+mn-lt"/>
                        <a:ea typeface="+mn-ea"/>
                        <a:cs typeface="+mn-cs"/>
                      </a:endParaRPr>
                    </a:p>
                    <a:p>
                      <a:r>
                        <a:rPr lang="es-CO" sz="1200" kern="1200" dirty="0" smtClean="0">
                          <a:solidFill>
                            <a:schemeClr val="dk1"/>
                          </a:solidFill>
                          <a:effectLst/>
                          <a:latin typeface="+mn-lt"/>
                          <a:ea typeface="+mn-ea"/>
                          <a:cs typeface="+mn-cs"/>
                        </a:rPr>
                        <a:t>Family 16”</a:t>
                      </a:r>
                      <a:endParaRPr lang="en-US" sz="1200" kern="1200" dirty="0" smtClean="0">
                        <a:solidFill>
                          <a:schemeClr val="dk1"/>
                        </a:solidFill>
                        <a:effectLst/>
                        <a:latin typeface="+mn-lt"/>
                        <a:ea typeface="+mn-ea"/>
                        <a:cs typeface="+mn-cs"/>
                      </a:endParaRPr>
                    </a:p>
                    <a:p>
                      <a:r>
                        <a:rPr lang="es-CO" sz="1200" kern="1200" dirty="0" smtClean="0">
                          <a:solidFill>
                            <a:schemeClr val="dk1"/>
                          </a:solidFill>
                          <a:effectLst/>
                          <a:latin typeface="+mn-lt"/>
                          <a:ea typeface="+mn-ea"/>
                          <a:cs typeface="+mn-cs"/>
                        </a:rPr>
                        <a:t>Party 18”</a:t>
                      </a:r>
                      <a:r>
                        <a:rPr lang="en-US" sz="1200" dirty="0" smtClean="0">
                          <a:effectLst/>
                        </a:rPr>
                        <a:t> </a:t>
                      </a:r>
                      <a:endParaRPr lang="en-US" sz="1200" dirty="0"/>
                    </a:p>
                  </a:txBody>
                  <a:tcPr/>
                </a:tc>
                <a:tc>
                  <a:txBody>
                    <a:bodyPr/>
                    <a:lstStyle/>
                    <a:p>
                      <a:r>
                        <a:rPr lang="es-CO" sz="1200" kern="1200" dirty="0" smtClean="0">
                          <a:solidFill>
                            <a:schemeClr val="dk1"/>
                          </a:solidFill>
                          <a:effectLst/>
                          <a:latin typeface="+mn-lt"/>
                          <a:ea typeface="+mn-ea"/>
                          <a:cs typeface="+mn-cs"/>
                        </a:rPr>
                        <a:t>$9.90</a:t>
                      </a:r>
                      <a:endParaRPr lang="en-US" sz="1200" kern="1200" dirty="0" smtClean="0">
                        <a:solidFill>
                          <a:schemeClr val="dk1"/>
                        </a:solidFill>
                        <a:effectLst/>
                        <a:latin typeface="+mn-lt"/>
                        <a:ea typeface="+mn-ea"/>
                        <a:cs typeface="+mn-cs"/>
                      </a:endParaRPr>
                    </a:p>
                    <a:p>
                      <a:r>
                        <a:rPr lang="es-CO" sz="1200" kern="1200" dirty="0" smtClean="0">
                          <a:solidFill>
                            <a:schemeClr val="dk1"/>
                          </a:solidFill>
                          <a:effectLst/>
                          <a:latin typeface="+mn-lt"/>
                          <a:ea typeface="+mn-ea"/>
                          <a:cs typeface="+mn-cs"/>
                        </a:rPr>
                        <a:t>$12.90</a:t>
                      </a:r>
                      <a:endParaRPr lang="en-US" sz="1200" kern="1200" dirty="0" smtClean="0">
                        <a:solidFill>
                          <a:schemeClr val="dk1"/>
                        </a:solidFill>
                        <a:effectLst/>
                        <a:latin typeface="+mn-lt"/>
                        <a:ea typeface="+mn-ea"/>
                        <a:cs typeface="+mn-cs"/>
                      </a:endParaRPr>
                    </a:p>
                    <a:p>
                      <a:r>
                        <a:rPr lang="es-CO" sz="1200" kern="1200" dirty="0" smtClean="0">
                          <a:solidFill>
                            <a:schemeClr val="dk1"/>
                          </a:solidFill>
                          <a:effectLst/>
                          <a:latin typeface="+mn-lt"/>
                          <a:ea typeface="+mn-ea"/>
                          <a:cs typeface="+mn-cs"/>
                        </a:rPr>
                        <a:t>$18.90</a:t>
                      </a:r>
                      <a:endParaRPr lang="en-US" sz="1200" kern="1200" dirty="0" smtClean="0">
                        <a:solidFill>
                          <a:schemeClr val="dk1"/>
                        </a:solidFill>
                        <a:effectLst/>
                        <a:latin typeface="+mn-lt"/>
                        <a:ea typeface="+mn-ea"/>
                        <a:cs typeface="+mn-cs"/>
                      </a:endParaRPr>
                    </a:p>
                    <a:p>
                      <a:r>
                        <a:rPr lang="es-CO" sz="1200" kern="1200" dirty="0" smtClean="0">
                          <a:solidFill>
                            <a:schemeClr val="dk1"/>
                          </a:solidFill>
                          <a:effectLst/>
                          <a:latin typeface="+mn-lt"/>
                          <a:ea typeface="+mn-ea"/>
                          <a:cs typeface="+mn-cs"/>
                        </a:rPr>
                        <a:t>$22.90</a:t>
                      </a:r>
                      <a:r>
                        <a:rPr lang="en-US" sz="1200" dirty="0" smtClean="0">
                          <a:effectLst/>
                        </a:rPr>
                        <a:t> </a:t>
                      </a:r>
                      <a:endParaRPr lang="en-US" sz="1200" dirty="0"/>
                    </a:p>
                  </a:txBody>
                  <a:tcPr/>
                </a:tc>
                <a:tc>
                  <a:txBody>
                    <a:bodyPr/>
                    <a:lstStyle/>
                    <a:p>
                      <a:r>
                        <a:rPr lang="en-GB" sz="1200" kern="1200" dirty="0" smtClean="0">
                          <a:solidFill>
                            <a:schemeClr val="dk1"/>
                          </a:solidFill>
                          <a:effectLst/>
                          <a:latin typeface="+mn-lt"/>
                          <a:ea typeface="+mn-ea"/>
                          <a:cs typeface="+mn-cs"/>
                        </a:rPr>
                        <a:t>No nutritional information provided.</a:t>
                      </a:r>
                      <a:endParaRPr lang="en-US" sz="1200" kern="1200" dirty="0" smtClean="0">
                        <a:solidFill>
                          <a:schemeClr val="dk1"/>
                        </a:solidFill>
                        <a:effectLst/>
                        <a:latin typeface="+mn-lt"/>
                        <a:ea typeface="+mn-ea"/>
                        <a:cs typeface="+mn-cs"/>
                      </a:endParaRPr>
                    </a:p>
                    <a:p>
                      <a:r>
                        <a:rPr lang="en-GB" sz="1200" kern="1200" dirty="0" smtClean="0">
                          <a:solidFill>
                            <a:schemeClr val="dk1"/>
                          </a:solidFill>
                          <a:effectLst/>
                          <a:latin typeface="+mn-lt"/>
                          <a:ea typeface="+mn-ea"/>
                          <a:cs typeface="+mn-cs"/>
                        </a:rPr>
                        <a:t>Comes in a box – the bottom of which has a huge oil stain on it suggesting the pizza has a high fat content.</a:t>
                      </a:r>
                      <a:r>
                        <a:rPr lang="en-US" sz="1200" dirty="0" smtClean="0">
                          <a:effectLst/>
                        </a:rPr>
                        <a:t> </a:t>
                      </a:r>
                      <a:endParaRPr lang="en-US" sz="1200" dirty="0"/>
                    </a:p>
                  </a:txBody>
                  <a:tcPr/>
                </a:tc>
                <a:tc>
                  <a:txBody>
                    <a:bodyPr/>
                    <a:lstStyle/>
                    <a:p>
                      <a:r>
                        <a:rPr lang="en-GB" sz="1200" kern="1200" dirty="0" smtClean="0">
                          <a:solidFill>
                            <a:schemeClr val="dk1"/>
                          </a:solidFill>
                          <a:effectLst/>
                          <a:latin typeface="+mn-lt"/>
                          <a:ea typeface="+mn-ea"/>
                          <a:cs typeface="+mn-cs"/>
                        </a:rPr>
                        <a:t>No instructions but food safety requires left-over food to be placed in the refrigerator asap for a maximum of 3 days and reheated to above 72 degrees </a:t>
                      </a:r>
                      <a:endParaRPr lang="en-US" sz="1200" dirty="0"/>
                    </a:p>
                  </a:txBody>
                  <a:tcPr/>
                </a:tc>
              </a:tr>
              <a:tr h="370840">
                <a:tc>
                  <a:txBody>
                    <a:bodyPr/>
                    <a:lstStyle/>
                    <a:p>
                      <a:r>
                        <a:rPr lang="en-GB" sz="1100" kern="1200" dirty="0" smtClean="0">
                          <a:solidFill>
                            <a:schemeClr val="dk1"/>
                          </a:solidFill>
                          <a:effectLst/>
                          <a:latin typeface="+mn-lt"/>
                          <a:ea typeface="+mn-ea"/>
                          <a:cs typeface="+mn-cs"/>
                        </a:rPr>
                        <a:t>Supermarket</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Heat and Eat Pizza</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Thick crust</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Wheat flour yeast dough</a:t>
                      </a:r>
                      <a:endParaRPr lang="en-US" sz="1100" kern="1200" dirty="0" smtClean="0">
                        <a:solidFill>
                          <a:schemeClr val="dk1"/>
                        </a:solidFill>
                        <a:effectLst/>
                        <a:latin typeface="+mn-lt"/>
                        <a:ea typeface="+mn-ea"/>
                        <a:cs typeface="+mn-cs"/>
                      </a:endParaRPr>
                    </a:p>
                    <a:p>
                      <a:r>
                        <a:rPr lang="es-CO" sz="1100" kern="1200" dirty="0" smtClean="0">
                          <a:solidFill>
                            <a:schemeClr val="dk1"/>
                          </a:solidFill>
                          <a:effectLst/>
                          <a:latin typeface="+mn-lt"/>
                          <a:ea typeface="+mn-ea"/>
                          <a:cs typeface="+mn-cs"/>
                        </a:rPr>
                        <a:t>commercially made</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Meat Feast:</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Mozzarella and cheddar cheese, beef, bacon, tomato paste</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Uncooked the pizza toppings look very sparse as does the use of tomato paste lots of cheese not particularly appetizing however on cooking the pizza looked quite appetizing but was lacking in flavour. The base although looks as if it would be crisp was quite doughy. Note: ingredients could be added for example vegetables to improve the nutritional balance </a:t>
                      </a:r>
                      <a:endParaRPr lang="en-US" sz="1100" dirty="0"/>
                    </a:p>
                  </a:txBody>
                  <a:tcPr/>
                </a:tc>
                <a:tc>
                  <a:txBody>
                    <a:bodyPr/>
                    <a:lstStyle/>
                    <a:p>
                      <a:r>
                        <a:rPr lang="es-CO" sz="1100" kern="1200" dirty="0" smtClean="0">
                          <a:solidFill>
                            <a:schemeClr val="dk1"/>
                          </a:solidFill>
                          <a:effectLst/>
                          <a:latin typeface="+mn-lt"/>
                          <a:ea typeface="+mn-ea"/>
                          <a:cs typeface="+mn-cs"/>
                        </a:rPr>
                        <a:t>10”</a:t>
                      </a:r>
                      <a:r>
                        <a:rPr lang="en-US" sz="1100" dirty="0" smtClean="0">
                          <a:effectLst/>
                        </a:rPr>
                        <a:t> </a:t>
                      </a:r>
                      <a:endParaRPr lang="en-US" sz="1100" dirty="0"/>
                    </a:p>
                  </a:txBody>
                  <a:tcPr/>
                </a:tc>
                <a:tc>
                  <a:txBody>
                    <a:bodyPr/>
                    <a:lstStyle/>
                    <a:p>
                      <a:r>
                        <a:rPr lang="es-CO" sz="1100" kern="1200" dirty="0" smtClean="0">
                          <a:solidFill>
                            <a:schemeClr val="dk1"/>
                          </a:solidFill>
                          <a:effectLst/>
                          <a:latin typeface="+mn-lt"/>
                          <a:ea typeface="+mn-ea"/>
                          <a:cs typeface="+mn-cs"/>
                        </a:rPr>
                        <a:t>$3.00</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Detailed nutritional information provided –</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Energy</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Protein</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Fat</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CHO</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Sodium</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per 100 grams and an extensive list of additives and preservatives 19 in total listed</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Detailed information provided –</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keep refrigerated below 5 degrees C</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freeze before the use by date below minus 18 degrees</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consume within one month cook from frozen</a:t>
                      </a:r>
                      <a:r>
                        <a:rPr lang="en-US" sz="1100" dirty="0" smtClean="0">
                          <a:effectLst/>
                        </a:rPr>
                        <a:t> </a:t>
                      </a:r>
                      <a:endParaRPr lang="en-US" sz="1100" dirty="0"/>
                    </a:p>
                  </a:txBody>
                  <a:tcPr/>
                </a:tc>
              </a:tr>
            </a:tbl>
          </a:graphicData>
        </a:graphic>
      </p:graphicFrame>
    </p:spTree>
    <p:extLst>
      <p:ext uri="{BB962C8B-B14F-4D97-AF65-F5344CB8AC3E}">
        <p14:creationId xmlns:p14="http://schemas.microsoft.com/office/powerpoint/2010/main" val="17613662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4191498791"/>
              </p:ext>
            </p:extLst>
          </p:nvPr>
        </p:nvGraphicFramePr>
        <p:xfrm>
          <a:off x="830917" y="915565"/>
          <a:ext cx="7462570" cy="4592320"/>
        </p:xfrm>
        <a:graphic>
          <a:graphicData uri="http://schemas.openxmlformats.org/drawingml/2006/table">
            <a:tbl>
              <a:tblPr firstRow="1" bandRow="1">
                <a:tableStyleId>{5C22544A-7EE6-4342-B048-85BDC9FD1C3A}</a:tableStyleId>
              </a:tblPr>
              <a:tblGrid>
                <a:gridCol w="7462570"/>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kern="1200" dirty="0" smtClean="0">
                          <a:solidFill>
                            <a:schemeClr val="lt1"/>
                          </a:solidFill>
                          <a:effectLst/>
                          <a:latin typeface="+mn-lt"/>
                          <a:ea typeface="+mn-ea"/>
                          <a:cs typeface="+mn-cs"/>
                        </a:rPr>
                        <a:t>Logo analysis</a:t>
                      </a:r>
                      <a:endParaRPr lang="en-US" sz="1800" b="1" kern="1200" dirty="0" smtClean="0">
                        <a:solidFill>
                          <a:schemeClr val="lt1"/>
                        </a:solidFill>
                        <a:effectLst/>
                        <a:latin typeface="+mn-lt"/>
                        <a:ea typeface="+mn-ea"/>
                        <a:cs typeface="+mn-cs"/>
                      </a:endParaRPr>
                    </a:p>
                  </a:txBody>
                  <a:tcPr/>
                </a:tc>
              </a:tr>
              <a:tr h="370840">
                <a:tc>
                  <a:txBody>
                    <a:bodyPr/>
                    <a:lstStyle/>
                    <a:p>
                      <a:r>
                        <a:rPr lang="en-GB" sz="1100" kern="1200" dirty="0" smtClean="0">
                          <a:solidFill>
                            <a:schemeClr val="dk1"/>
                          </a:solidFill>
                          <a:effectLst/>
                          <a:latin typeface="+mn-lt"/>
                          <a:ea typeface="+mn-ea"/>
                          <a:cs typeface="+mn-cs"/>
                        </a:rPr>
                        <a:t>Use a series of guiding questions to complete aesthetic and functional analysis of the work done by a peer</a:t>
                      </a:r>
                    </a:p>
                    <a:p>
                      <a:endParaRPr lang="en-US" sz="1100" kern="1200" dirty="0" smtClean="0">
                        <a:solidFill>
                          <a:schemeClr val="dk1"/>
                        </a:solidFill>
                        <a:effectLst/>
                        <a:latin typeface="+mn-lt"/>
                        <a:ea typeface="+mn-ea"/>
                        <a:cs typeface="+mn-cs"/>
                      </a:endParaRPr>
                    </a:p>
                    <a:p>
                      <a:pPr lvl="0"/>
                      <a:r>
                        <a:rPr lang="es-CO" sz="1100" b="1" i="1" kern="1200" dirty="0" smtClean="0">
                          <a:solidFill>
                            <a:schemeClr val="dk1"/>
                          </a:solidFill>
                          <a:effectLst/>
                          <a:latin typeface="+mn-lt"/>
                          <a:ea typeface="+mn-ea"/>
                          <a:cs typeface="+mn-cs"/>
                        </a:rPr>
                        <a:t>Type of logo: </a:t>
                      </a:r>
                      <a:endParaRPr lang="en-US" sz="1100" b="1" i="1" kern="1200" dirty="0" smtClean="0">
                        <a:solidFill>
                          <a:schemeClr val="dk1"/>
                        </a:solidFill>
                        <a:effectLst/>
                        <a:latin typeface="+mn-lt"/>
                        <a:ea typeface="+mn-ea"/>
                        <a:cs typeface="+mn-cs"/>
                      </a:endParaRPr>
                    </a:p>
                    <a:p>
                      <a:pPr lvl="1"/>
                      <a:r>
                        <a:rPr lang="en-GB" sz="1100" kern="1200" dirty="0" smtClean="0">
                          <a:solidFill>
                            <a:schemeClr val="dk1"/>
                          </a:solidFill>
                          <a:effectLst/>
                          <a:latin typeface="+mn-lt"/>
                          <a:ea typeface="+mn-ea"/>
                          <a:cs typeface="+mn-cs"/>
                        </a:rPr>
                        <a:t>illustrative logo (clearly illustrates what a company/person does, likes or dislikes)</a:t>
                      </a:r>
                      <a:endParaRPr lang="en-US" sz="1100" kern="1200" dirty="0" smtClean="0">
                        <a:solidFill>
                          <a:schemeClr val="dk1"/>
                        </a:solidFill>
                        <a:effectLst/>
                        <a:latin typeface="+mn-lt"/>
                        <a:ea typeface="+mn-ea"/>
                        <a:cs typeface="+mn-cs"/>
                      </a:endParaRPr>
                    </a:p>
                    <a:p>
                      <a:pPr lvl="1"/>
                      <a:r>
                        <a:rPr lang="en-GB" sz="1100" kern="1200" dirty="0" smtClean="0">
                          <a:solidFill>
                            <a:schemeClr val="dk1"/>
                          </a:solidFill>
                          <a:effectLst/>
                          <a:latin typeface="+mn-lt"/>
                          <a:ea typeface="+mn-ea"/>
                          <a:cs typeface="+mn-cs"/>
                        </a:rPr>
                        <a:t>graphic logo (includes a graphic, often an abstraction, of a company/person does)</a:t>
                      </a:r>
                      <a:endParaRPr lang="en-US" sz="1100" kern="1200" dirty="0" smtClean="0">
                        <a:solidFill>
                          <a:schemeClr val="dk1"/>
                        </a:solidFill>
                        <a:effectLst/>
                        <a:latin typeface="+mn-lt"/>
                        <a:ea typeface="+mn-ea"/>
                        <a:cs typeface="+mn-cs"/>
                      </a:endParaRPr>
                    </a:p>
                    <a:p>
                      <a:pPr lvl="1"/>
                      <a:r>
                        <a:rPr lang="en-GB" sz="1100" kern="1200" dirty="0" smtClean="0">
                          <a:solidFill>
                            <a:schemeClr val="dk1"/>
                          </a:solidFill>
                          <a:effectLst/>
                          <a:latin typeface="+mn-lt"/>
                          <a:ea typeface="+mn-ea"/>
                          <a:cs typeface="+mn-cs"/>
                        </a:rPr>
                        <a:t>font-based logo (a text treatment which represents a company/person)</a:t>
                      </a:r>
                      <a:endParaRPr lang="en-US" sz="1100" kern="1200" dirty="0" smtClean="0">
                        <a:solidFill>
                          <a:schemeClr val="dk1"/>
                        </a:solidFill>
                        <a:effectLst/>
                        <a:latin typeface="+mn-lt"/>
                        <a:ea typeface="+mn-ea"/>
                        <a:cs typeface="+mn-cs"/>
                      </a:endParaRPr>
                    </a:p>
                    <a:p>
                      <a:pPr lvl="0"/>
                      <a:r>
                        <a:rPr lang="es-CO" sz="1100" b="1" i="1" kern="1200" dirty="0" smtClean="0">
                          <a:solidFill>
                            <a:schemeClr val="dk1"/>
                          </a:solidFill>
                          <a:effectLst/>
                          <a:latin typeface="+mn-lt"/>
                          <a:ea typeface="+mn-ea"/>
                          <a:cs typeface="+mn-cs"/>
                        </a:rPr>
                        <a:t>Shape: </a:t>
                      </a:r>
                      <a:endParaRPr lang="en-US" sz="1100" b="1" i="1" kern="1200" dirty="0" smtClean="0">
                        <a:solidFill>
                          <a:schemeClr val="dk1"/>
                        </a:solidFill>
                        <a:effectLst/>
                        <a:latin typeface="+mn-lt"/>
                        <a:ea typeface="+mn-ea"/>
                        <a:cs typeface="+mn-cs"/>
                      </a:endParaRPr>
                    </a:p>
                    <a:p>
                      <a:pPr lvl="1"/>
                      <a:r>
                        <a:rPr lang="en-GB" sz="1100" kern="1200" dirty="0" smtClean="0">
                          <a:solidFill>
                            <a:schemeClr val="dk1"/>
                          </a:solidFill>
                          <a:effectLst/>
                          <a:latin typeface="+mn-lt"/>
                          <a:ea typeface="+mn-ea"/>
                          <a:cs typeface="+mn-cs"/>
                        </a:rPr>
                        <a:t>Does it have a recognizable shape?</a:t>
                      </a:r>
                      <a:endParaRPr lang="en-US" sz="1100" kern="1200" dirty="0" smtClean="0">
                        <a:solidFill>
                          <a:schemeClr val="dk1"/>
                        </a:solidFill>
                        <a:effectLst/>
                        <a:latin typeface="+mn-lt"/>
                        <a:ea typeface="+mn-ea"/>
                        <a:cs typeface="+mn-cs"/>
                      </a:endParaRPr>
                    </a:p>
                    <a:p>
                      <a:pPr lvl="1"/>
                      <a:r>
                        <a:rPr lang="es-CO" sz="1100" kern="1200" dirty="0" smtClean="0">
                          <a:solidFill>
                            <a:schemeClr val="dk1"/>
                          </a:solidFill>
                          <a:effectLst/>
                          <a:latin typeface="+mn-lt"/>
                          <a:ea typeface="+mn-ea"/>
                          <a:cs typeface="+mn-cs"/>
                        </a:rPr>
                        <a:t>Is the outline simple?</a:t>
                      </a:r>
                      <a:endParaRPr lang="en-US" sz="1100" kern="1200" dirty="0" smtClean="0">
                        <a:solidFill>
                          <a:schemeClr val="dk1"/>
                        </a:solidFill>
                        <a:effectLst/>
                        <a:latin typeface="+mn-lt"/>
                        <a:ea typeface="+mn-ea"/>
                        <a:cs typeface="+mn-cs"/>
                      </a:endParaRPr>
                    </a:p>
                    <a:p>
                      <a:pPr lvl="1"/>
                      <a:r>
                        <a:rPr lang="en-GB" sz="1100" kern="1200" dirty="0" smtClean="0">
                          <a:solidFill>
                            <a:schemeClr val="dk1"/>
                          </a:solidFill>
                          <a:effectLst/>
                          <a:latin typeface="+mn-lt"/>
                          <a:ea typeface="+mn-ea"/>
                          <a:cs typeface="+mn-cs"/>
                        </a:rPr>
                        <a:t>Is it simple abstract, can be discernible in small sizes?</a:t>
                      </a:r>
                      <a:endParaRPr lang="en-US" sz="1100" kern="1200" dirty="0" smtClean="0">
                        <a:solidFill>
                          <a:schemeClr val="dk1"/>
                        </a:solidFill>
                        <a:effectLst/>
                        <a:latin typeface="+mn-lt"/>
                        <a:ea typeface="+mn-ea"/>
                        <a:cs typeface="+mn-cs"/>
                      </a:endParaRPr>
                    </a:p>
                    <a:p>
                      <a:pPr lvl="0"/>
                      <a:r>
                        <a:rPr lang="es-CO" sz="1100" b="1" i="1" kern="1200" dirty="0" smtClean="0">
                          <a:solidFill>
                            <a:schemeClr val="dk1"/>
                          </a:solidFill>
                          <a:effectLst/>
                          <a:latin typeface="+mn-lt"/>
                          <a:ea typeface="+mn-ea"/>
                          <a:cs typeface="+mn-cs"/>
                        </a:rPr>
                        <a:t>Contrast: </a:t>
                      </a:r>
                      <a:endParaRPr lang="en-US" sz="1100" b="1" i="1" kern="1200" dirty="0" smtClean="0">
                        <a:solidFill>
                          <a:schemeClr val="dk1"/>
                        </a:solidFill>
                        <a:effectLst/>
                        <a:latin typeface="+mn-lt"/>
                        <a:ea typeface="+mn-ea"/>
                        <a:cs typeface="+mn-cs"/>
                      </a:endParaRPr>
                    </a:p>
                    <a:p>
                      <a:pPr lvl="1"/>
                      <a:r>
                        <a:rPr lang="en-GB" sz="1100" kern="1200" dirty="0" smtClean="0">
                          <a:solidFill>
                            <a:schemeClr val="dk1"/>
                          </a:solidFill>
                          <a:effectLst/>
                          <a:latin typeface="+mn-lt"/>
                          <a:ea typeface="+mn-ea"/>
                          <a:cs typeface="+mn-cs"/>
                        </a:rPr>
                        <a:t>Does contrast aid shape-recognition by making the edges between elements clearer?</a:t>
                      </a:r>
                      <a:endParaRPr lang="en-US" sz="1100" kern="1200" dirty="0" smtClean="0">
                        <a:solidFill>
                          <a:schemeClr val="dk1"/>
                        </a:solidFill>
                        <a:effectLst/>
                        <a:latin typeface="+mn-lt"/>
                        <a:ea typeface="+mn-ea"/>
                        <a:cs typeface="+mn-cs"/>
                      </a:endParaRPr>
                    </a:p>
                    <a:p>
                      <a:pPr lvl="1"/>
                      <a:r>
                        <a:rPr lang="es-CO" sz="1100" kern="1200" dirty="0" smtClean="0">
                          <a:solidFill>
                            <a:schemeClr val="dk1"/>
                          </a:solidFill>
                          <a:effectLst/>
                          <a:latin typeface="+mn-lt"/>
                          <a:ea typeface="+mn-ea"/>
                          <a:cs typeface="+mn-cs"/>
                        </a:rPr>
                        <a:t>Does contrast create dynamism?</a:t>
                      </a:r>
                      <a:endParaRPr lang="en-US" sz="1100" kern="1200" dirty="0" smtClean="0">
                        <a:solidFill>
                          <a:schemeClr val="dk1"/>
                        </a:solidFill>
                        <a:effectLst/>
                        <a:latin typeface="+mn-lt"/>
                        <a:ea typeface="+mn-ea"/>
                        <a:cs typeface="+mn-cs"/>
                      </a:endParaRPr>
                    </a:p>
                    <a:p>
                      <a:pPr lvl="1"/>
                      <a:r>
                        <a:rPr lang="en-GB" sz="1100" kern="1200" dirty="0" smtClean="0">
                          <a:solidFill>
                            <a:schemeClr val="dk1"/>
                          </a:solidFill>
                          <a:effectLst/>
                          <a:latin typeface="+mn-lt"/>
                          <a:ea typeface="+mn-ea"/>
                          <a:cs typeface="+mn-cs"/>
                        </a:rPr>
                        <a:t>Compare the brilliance/luminosity of the foreground and the background. </a:t>
                      </a:r>
                      <a:r>
                        <a:rPr lang="es-CO" sz="1100" kern="1200" dirty="0" smtClean="0">
                          <a:solidFill>
                            <a:schemeClr val="dk1"/>
                          </a:solidFill>
                          <a:effectLst/>
                          <a:latin typeface="+mn-lt"/>
                          <a:ea typeface="+mn-ea"/>
                          <a:cs typeface="+mn-cs"/>
                        </a:rPr>
                        <a:t>The greater the difference, the greater the contrast</a:t>
                      </a:r>
                      <a:endParaRPr lang="en-US" sz="1100" kern="1200" dirty="0" smtClean="0">
                        <a:solidFill>
                          <a:schemeClr val="dk1"/>
                        </a:solidFill>
                        <a:effectLst/>
                        <a:latin typeface="+mn-lt"/>
                        <a:ea typeface="+mn-ea"/>
                        <a:cs typeface="+mn-cs"/>
                      </a:endParaRPr>
                    </a:p>
                    <a:p>
                      <a:pPr lvl="0"/>
                      <a:r>
                        <a:rPr lang="es-CO" sz="1100" b="1" i="1" kern="1200" dirty="0" smtClean="0">
                          <a:solidFill>
                            <a:schemeClr val="dk1"/>
                          </a:solidFill>
                          <a:effectLst/>
                          <a:latin typeface="+mn-lt"/>
                          <a:ea typeface="+mn-ea"/>
                          <a:cs typeface="+mn-cs"/>
                        </a:rPr>
                        <a:t>Effort:</a:t>
                      </a:r>
                      <a:r>
                        <a:rPr lang="es-CO" sz="1100" kern="1200" dirty="0" smtClean="0">
                          <a:solidFill>
                            <a:schemeClr val="dk1"/>
                          </a:solidFill>
                          <a:effectLst/>
                          <a:latin typeface="+mn-lt"/>
                          <a:ea typeface="+mn-ea"/>
                          <a:cs typeface="+mn-cs"/>
                        </a:rPr>
                        <a:t> </a:t>
                      </a:r>
                      <a:endParaRPr lang="en-US" sz="1100" kern="1200" dirty="0" smtClean="0">
                        <a:solidFill>
                          <a:schemeClr val="dk1"/>
                        </a:solidFill>
                        <a:effectLst/>
                        <a:latin typeface="+mn-lt"/>
                        <a:ea typeface="+mn-ea"/>
                        <a:cs typeface="+mn-cs"/>
                      </a:endParaRPr>
                    </a:p>
                    <a:p>
                      <a:pPr lvl="1"/>
                      <a:r>
                        <a:rPr lang="en-GB" sz="1100" kern="1200" dirty="0" smtClean="0">
                          <a:solidFill>
                            <a:schemeClr val="dk1"/>
                          </a:solidFill>
                          <a:effectLst/>
                          <a:latin typeface="+mn-lt"/>
                          <a:ea typeface="+mn-ea"/>
                          <a:cs typeface="+mn-cs"/>
                        </a:rPr>
                        <a:t>Does the logo evidence the use of techniques learnt in class? (use of layers, transparency, gradients, effects or filters, fancy typography, tracing complicated shapes, transforming, graphic styles)</a:t>
                      </a:r>
                    </a:p>
                    <a:p>
                      <a:pPr lvl="1"/>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Source: Logo </a:t>
                      </a:r>
                      <a:r>
                        <a:rPr lang="en-GB" sz="1100" kern="1200" dirty="0" smtClean="0">
                          <a:solidFill>
                            <a:schemeClr val="tx1"/>
                          </a:solidFill>
                          <a:effectLst/>
                          <a:latin typeface="+mn-lt"/>
                          <a:ea typeface="+mn-ea"/>
                          <a:cs typeface="+mn-cs"/>
                        </a:rPr>
                        <a:t>Design for Websites</a:t>
                      </a:r>
                      <a:endParaRPr lang="en-US" sz="1100" kern="1200" dirty="0" smtClean="0">
                        <a:solidFill>
                          <a:schemeClr val="tx1"/>
                        </a:solidFill>
                        <a:effectLst/>
                        <a:latin typeface="+mn-lt"/>
                        <a:ea typeface="+mn-ea"/>
                        <a:cs typeface="+mn-cs"/>
                      </a:endParaRPr>
                    </a:p>
                    <a:p>
                      <a:r>
                        <a:rPr lang="en-GB" sz="1100" kern="1200" dirty="0" smtClean="0">
                          <a:solidFill>
                            <a:srgbClr val="2E2224"/>
                          </a:solidFill>
                          <a:effectLst/>
                          <a:latin typeface="+mn-lt"/>
                          <a:ea typeface="+mn-ea"/>
                          <a:cs typeface="+mn-cs"/>
                          <a:hlinkClick r:id="rId2"/>
                        </a:rPr>
                        <a:t>http://www.webdesignfromscratch.com/web-design/logos/</a:t>
                      </a:r>
                      <a:endParaRPr lang="en-GB" sz="1100" kern="1200" dirty="0" smtClean="0">
                        <a:solidFill>
                          <a:srgbClr val="2E2224"/>
                        </a:solidFill>
                        <a:effectLst/>
                        <a:latin typeface="+mn-lt"/>
                        <a:ea typeface="+mn-ea"/>
                        <a:cs typeface="+mn-cs"/>
                      </a:endParaRPr>
                    </a:p>
                    <a:p>
                      <a:endParaRPr lang="en-US" sz="1100" kern="1200" dirty="0" smtClean="0">
                        <a:solidFill>
                          <a:schemeClr val="dk1"/>
                        </a:solidFill>
                        <a:effectLst/>
                        <a:latin typeface="+mn-lt"/>
                        <a:ea typeface="+mn-ea"/>
                        <a:cs typeface="+mn-cs"/>
                      </a:endParaRPr>
                    </a:p>
                    <a:p>
                      <a:r>
                        <a:rPr lang="es-CO" sz="1100" kern="1200" dirty="0" smtClean="0">
                          <a:solidFill>
                            <a:schemeClr val="dk1"/>
                          </a:solidFill>
                          <a:effectLst/>
                          <a:latin typeface="+mn-lt"/>
                          <a:ea typeface="+mn-ea"/>
                          <a:cs typeface="+mn-cs"/>
                        </a:rPr>
                        <a:t>Example of year 3 student work </a:t>
                      </a:r>
                      <a:endParaRPr lang="en-US" sz="1100" kern="120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b="1" kern="1200" dirty="0" smtClean="0">
                        <a:solidFill>
                          <a:schemeClr val="lt1"/>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1739181294"/>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0" y="203200"/>
            <a:ext cx="9144000" cy="6430913"/>
          </a:xfrm>
          <a:prstGeom prst="rect">
            <a:avLst/>
          </a:prstGeom>
        </p:spPr>
      </p:pic>
      <p:sp>
        <p:nvSpPr>
          <p:cNvPr id="3" name="Rectangle 2"/>
          <p:cNvSpPr/>
          <p:nvPr/>
        </p:nvSpPr>
        <p:spPr>
          <a:xfrm>
            <a:off x="4572000" y="6027941"/>
            <a:ext cx="3849776" cy="369332"/>
          </a:xfrm>
          <a:prstGeom prst="rect">
            <a:avLst/>
          </a:prstGeom>
        </p:spPr>
        <p:txBody>
          <a:bodyPr wrap="none">
            <a:spAutoFit/>
          </a:bodyPr>
          <a:lstStyle/>
          <a:p>
            <a:r>
              <a:rPr lang="en-US" i="1" dirty="0"/>
              <a:t>Analysis example: Fruit juice packaging</a:t>
            </a:r>
            <a:endParaRPr lang="en-US" dirty="0"/>
          </a:p>
        </p:txBody>
      </p:sp>
    </p:spTree>
    <p:extLst>
      <p:ext uri="{BB962C8B-B14F-4D97-AF65-F5344CB8AC3E}">
        <p14:creationId xmlns:p14="http://schemas.microsoft.com/office/powerpoint/2010/main" val="14096446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16033" y="527116"/>
            <a:ext cx="8032797" cy="923330"/>
          </a:xfrm>
          <a:prstGeom prst="rect">
            <a:avLst/>
          </a:prstGeom>
          <a:noFill/>
        </p:spPr>
        <p:txBody>
          <a:bodyPr wrap="square" rtlCol="0">
            <a:spAutoFit/>
          </a:bodyPr>
          <a:lstStyle/>
          <a:p>
            <a:r>
              <a:rPr lang="en-US" b="1" dirty="0" smtClean="0"/>
              <a:t>Strand 4</a:t>
            </a:r>
          </a:p>
          <a:p>
            <a:r>
              <a:rPr lang="en-GB" dirty="0"/>
              <a:t>Develop a detailed design brief that summarizes the analysis of relevant research</a:t>
            </a:r>
            <a:endParaRPr lang="en-US" dirty="0"/>
          </a:p>
          <a:p>
            <a:endParaRPr lang="en-US" b="1" dirty="0"/>
          </a:p>
        </p:txBody>
      </p:sp>
      <p:sp>
        <p:nvSpPr>
          <p:cNvPr id="3" name="Rectangle 2"/>
          <p:cNvSpPr/>
          <p:nvPr/>
        </p:nvSpPr>
        <p:spPr>
          <a:xfrm>
            <a:off x="987693" y="1467006"/>
            <a:ext cx="7117661" cy="1323439"/>
          </a:xfrm>
          <a:prstGeom prst="rect">
            <a:avLst/>
          </a:prstGeom>
        </p:spPr>
        <p:txBody>
          <a:bodyPr wrap="square">
            <a:spAutoFit/>
          </a:bodyPr>
          <a:lstStyle/>
          <a:p>
            <a:pPr marL="171450" indent="-171450">
              <a:buFont typeface="Wingdings" charset="2"/>
              <a:buChar char="Ø"/>
            </a:pPr>
            <a:r>
              <a:rPr lang="en-GB" sz="1600" dirty="0"/>
              <a:t>collect quantitative and qualitative data </a:t>
            </a:r>
            <a:endParaRPr lang="en-GB" sz="1600" dirty="0" smtClean="0"/>
          </a:p>
          <a:p>
            <a:pPr marL="171450" indent="-171450">
              <a:buFont typeface="Wingdings" charset="2"/>
              <a:buChar char="Ø"/>
            </a:pPr>
            <a:r>
              <a:rPr lang="en-GB" sz="1600" dirty="0" smtClean="0"/>
              <a:t>present </a:t>
            </a:r>
            <a:r>
              <a:rPr lang="en-GB" sz="1600" dirty="0"/>
              <a:t>the relevant data collected in a clear </a:t>
            </a:r>
            <a:r>
              <a:rPr lang="en-GB" sz="1600" dirty="0" smtClean="0"/>
              <a:t>way</a:t>
            </a:r>
            <a:endParaRPr lang="en-GB" sz="1600" dirty="0" smtClean="0"/>
          </a:p>
          <a:p>
            <a:pPr marL="171450" indent="-171450">
              <a:buFont typeface="Wingdings" charset="2"/>
              <a:buChar char="Ø"/>
            </a:pPr>
            <a:r>
              <a:rPr lang="en-GB" sz="1600" dirty="0" smtClean="0"/>
              <a:t> </a:t>
            </a:r>
            <a:r>
              <a:rPr lang="en-GB" sz="1600" dirty="0"/>
              <a:t>consider the validity of primary and secondary sources of information</a:t>
            </a:r>
            <a:r>
              <a:rPr lang="en-US" sz="1600" dirty="0"/>
              <a:t> </a:t>
            </a:r>
            <a:endParaRPr lang="en-US" sz="1600" dirty="0" smtClean="0"/>
          </a:p>
          <a:p>
            <a:pPr marL="171450" indent="-171450">
              <a:buFont typeface="Wingdings" charset="2"/>
              <a:buChar char="Ø"/>
            </a:pPr>
            <a:r>
              <a:rPr lang="en-GB" sz="1600" dirty="0" smtClean="0"/>
              <a:t>cite </a:t>
            </a:r>
            <a:r>
              <a:rPr lang="en-GB" sz="1600" dirty="0"/>
              <a:t>all primary and secondary sources of information correctly and fully</a:t>
            </a:r>
            <a:r>
              <a:rPr lang="en-US" sz="1600" dirty="0"/>
              <a:t> </a:t>
            </a:r>
            <a:endParaRPr lang="en-US" sz="1600" dirty="0" smtClean="0"/>
          </a:p>
          <a:p>
            <a:pPr marL="171450" indent="-171450">
              <a:buFont typeface="Wingdings" charset="2"/>
              <a:buChar char="Ø"/>
            </a:pPr>
            <a:r>
              <a:rPr lang="es-CO" sz="1600" dirty="0"/>
              <a:t>outline a design brief.</a:t>
            </a:r>
            <a:r>
              <a:rPr lang="en-US" sz="1600" dirty="0"/>
              <a:t> </a:t>
            </a:r>
            <a:endParaRPr lang="en-US" sz="1600" dirty="0" smtClean="0"/>
          </a:p>
        </p:txBody>
      </p:sp>
      <p:sp>
        <p:nvSpPr>
          <p:cNvPr id="4" name="Rectangle 3"/>
          <p:cNvSpPr/>
          <p:nvPr/>
        </p:nvSpPr>
        <p:spPr>
          <a:xfrm>
            <a:off x="653816" y="2994008"/>
            <a:ext cx="7451538" cy="584776"/>
          </a:xfrm>
          <a:prstGeom prst="rect">
            <a:avLst/>
          </a:prstGeom>
        </p:spPr>
        <p:txBody>
          <a:bodyPr wrap="square">
            <a:spAutoFit/>
          </a:bodyPr>
          <a:lstStyle/>
          <a:p>
            <a:r>
              <a:rPr lang="en-GB" sz="1600" dirty="0"/>
              <a:t>The analysis and summary must be presented in a </a:t>
            </a:r>
            <a:r>
              <a:rPr lang="en-GB" sz="1600" i="1" dirty="0"/>
              <a:t>design brief</a:t>
            </a:r>
            <a:r>
              <a:rPr lang="en-GB" sz="1600" dirty="0"/>
              <a:t>, a series of detailed paragraphs that present only the useful information.</a:t>
            </a:r>
            <a:endParaRPr lang="en-US" sz="1600" dirty="0"/>
          </a:p>
        </p:txBody>
      </p:sp>
      <p:graphicFrame>
        <p:nvGraphicFramePr>
          <p:cNvPr id="5" name="Table 4"/>
          <p:cNvGraphicFramePr>
            <a:graphicFrameLocks noGrp="1"/>
          </p:cNvGraphicFramePr>
          <p:nvPr>
            <p:extLst>
              <p:ext uri="{D42A27DB-BD31-4B8C-83A1-F6EECF244321}">
                <p14:modId xmlns:p14="http://schemas.microsoft.com/office/powerpoint/2010/main" val="1594084122"/>
              </p:ext>
            </p:extLst>
          </p:nvPr>
        </p:nvGraphicFramePr>
        <p:xfrm>
          <a:off x="1132058" y="3781253"/>
          <a:ext cx="6096000" cy="211328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n-GB" sz="1800" b="1" kern="1200" dirty="0" smtClean="0">
                          <a:solidFill>
                            <a:schemeClr val="lt1"/>
                          </a:solidFill>
                          <a:effectLst/>
                          <a:latin typeface="+mn-lt"/>
                          <a:ea typeface="+mn-ea"/>
                          <a:cs typeface="+mn-cs"/>
                        </a:rPr>
                        <a:t>When writing a design brief</a:t>
                      </a:r>
                      <a:r>
                        <a:rPr lang="en-US" dirty="0" smtClean="0">
                          <a:effectLst/>
                        </a:rPr>
                        <a:t> </a:t>
                      </a:r>
                      <a:endParaRPr lang="en-US" dirty="0"/>
                    </a:p>
                  </a:txBody>
                  <a:tcPr/>
                </a:tc>
                <a:tc>
                  <a:txBody>
                    <a:bodyPr/>
                    <a:lstStyle/>
                    <a:p>
                      <a:endParaRPr lang="en-US" dirty="0"/>
                    </a:p>
                  </a:txBody>
                  <a:tcPr/>
                </a:tc>
              </a:tr>
              <a:tr h="370840">
                <a:tc>
                  <a:txBody>
                    <a:bodyPr/>
                    <a:lstStyle/>
                    <a:p>
                      <a:r>
                        <a:rPr lang="es-CO" sz="1200" b="1" kern="1200" dirty="0" smtClean="0">
                          <a:solidFill>
                            <a:schemeClr val="dk1"/>
                          </a:solidFill>
                          <a:effectLst/>
                          <a:latin typeface="+mn-lt"/>
                          <a:ea typeface="+mn-ea"/>
                          <a:cs typeface="+mn-cs"/>
                        </a:rPr>
                        <a:t>Students should: </a:t>
                      </a:r>
                      <a:endParaRPr lang="en-US" sz="1200" dirty="0"/>
                    </a:p>
                  </a:txBody>
                  <a:tcPr/>
                </a:tc>
                <a:tc>
                  <a:txBody>
                    <a:bodyPr/>
                    <a:lstStyle/>
                    <a:p>
                      <a:r>
                        <a:rPr lang="es-CO" sz="1200" b="1" kern="1200" dirty="0" smtClean="0">
                          <a:solidFill>
                            <a:schemeClr val="dk1"/>
                          </a:solidFill>
                          <a:effectLst/>
                          <a:latin typeface="+mn-lt"/>
                          <a:ea typeface="+mn-ea"/>
                          <a:cs typeface="+mn-cs"/>
                        </a:rPr>
                        <a:t>Students should NOT: </a:t>
                      </a:r>
                      <a:endParaRPr lang="en-US" sz="1200" dirty="0"/>
                    </a:p>
                  </a:txBody>
                  <a:tcPr/>
                </a:tc>
              </a:tr>
              <a:tr h="370840">
                <a:tc>
                  <a:txBody>
                    <a:bodyPr/>
                    <a:lstStyle/>
                    <a:p>
                      <a:pPr marL="171450" lvl="0" indent="-171450">
                        <a:buFont typeface="Arial"/>
                        <a:buChar char="•"/>
                      </a:pPr>
                      <a:r>
                        <a:rPr lang="es-CO" sz="1200" kern="1200" dirty="0" smtClean="0">
                          <a:solidFill>
                            <a:schemeClr val="dk1"/>
                          </a:solidFill>
                          <a:effectLst/>
                          <a:latin typeface="+mn-lt"/>
                          <a:ea typeface="+mn-ea"/>
                          <a:cs typeface="+mn-cs"/>
                        </a:rPr>
                        <a:t>present information concisely</a:t>
                      </a:r>
                      <a:endParaRPr lang="en-US" sz="1200" kern="1200" dirty="0" smtClean="0">
                        <a:solidFill>
                          <a:schemeClr val="dk1"/>
                        </a:solidFill>
                        <a:effectLst/>
                        <a:latin typeface="+mn-lt"/>
                        <a:ea typeface="+mn-ea"/>
                        <a:cs typeface="+mn-cs"/>
                      </a:endParaRPr>
                    </a:p>
                    <a:p>
                      <a:pPr marL="171450" lvl="0" indent="-171450">
                        <a:buFont typeface="Arial"/>
                        <a:buChar char="•"/>
                      </a:pPr>
                      <a:r>
                        <a:rPr lang="en-GB" sz="1200" kern="1200" dirty="0" smtClean="0">
                          <a:solidFill>
                            <a:schemeClr val="dk1"/>
                          </a:solidFill>
                          <a:effectLst/>
                          <a:latin typeface="+mn-lt"/>
                          <a:ea typeface="+mn-ea"/>
                          <a:cs typeface="+mn-cs"/>
                        </a:rPr>
                        <a:t>explain how and why the information is relevant to solving the problem</a:t>
                      </a:r>
                      <a:endParaRPr lang="en-US" sz="1200" kern="1200" dirty="0" smtClean="0">
                        <a:solidFill>
                          <a:schemeClr val="dk1"/>
                        </a:solidFill>
                        <a:effectLst/>
                        <a:latin typeface="+mn-lt"/>
                        <a:ea typeface="+mn-ea"/>
                        <a:cs typeface="+mn-cs"/>
                      </a:endParaRPr>
                    </a:p>
                    <a:p>
                      <a:pPr marL="171450" lvl="0" indent="-171450">
                        <a:buFont typeface="Arial"/>
                        <a:buChar char="•"/>
                      </a:pPr>
                      <a:r>
                        <a:rPr lang="en-GB" sz="1200" kern="1200" dirty="0" smtClean="0">
                          <a:solidFill>
                            <a:schemeClr val="dk1"/>
                          </a:solidFill>
                          <a:effectLst/>
                          <a:latin typeface="+mn-lt"/>
                          <a:ea typeface="+mn-ea"/>
                          <a:cs typeface="+mn-cs"/>
                        </a:rPr>
                        <a:t>evaluate the validity of the data</a:t>
                      </a:r>
                      <a:endParaRPr lang="en-US" sz="1200" kern="1200" dirty="0" smtClean="0">
                        <a:solidFill>
                          <a:schemeClr val="dk1"/>
                        </a:solidFill>
                        <a:effectLst/>
                        <a:latin typeface="+mn-lt"/>
                        <a:ea typeface="+mn-ea"/>
                        <a:cs typeface="+mn-cs"/>
                      </a:endParaRPr>
                    </a:p>
                    <a:p>
                      <a:pPr marL="171450" lvl="0" indent="-171450">
                        <a:buFont typeface="Arial"/>
                        <a:buChar char="•"/>
                      </a:pPr>
                      <a:r>
                        <a:rPr lang="en-GB" sz="1200" kern="1200" dirty="0" smtClean="0">
                          <a:solidFill>
                            <a:schemeClr val="dk1"/>
                          </a:solidFill>
                          <a:effectLst/>
                          <a:latin typeface="+mn-lt"/>
                          <a:ea typeface="+mn-ea"/>
                          <a:cs typeface="+mn-cs"/>
                        </a:rPr>
                        <a:t>present their research in an appendix</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cite all sources of information using appropriate conventions.</a:t>
                      </a:r>
                      <a:r>
                        <a:rPr lang="en-US" sz="1200" dirty="0" smtClean="0">
                          <a:effectLst/>
                        </a:rPr>
                        <a:t> </a:t>
                      </a:r>
                      <a:endParaRPr lang="en-US" sz="1200" dirty="0"/>
                    </a:p>
                  </a:txBody>
                  <a:tcPr/>
                </a:tc>
                <a:tc>
                  <a:txBody>
                    <a:bodyPr/>
                    <a:lstStyle/>
                    <a:p>
                      <a:pPr marL="171450" lvl="0" indent="-171450">
                        <a:buFont typeface="Arial"/>
                        <a:buChar char="•"/>
                      </a:pPr>
                      <a:r>
                        <a:rPr lang="es-CO" sz="1200" kern="1200" dirty="0" smtClean="0">
                          <a:solidFill>
                            <a:schemeClr val="dk1"/>
                          </a:solidFill>
                          <a:effectLst/>
                          <a:latin typeface="+mn-lt"/>
                          <a:ea typeface="+mn-ea"/>
                          <a:cs typeface="+mn-cs"/>
                        </a:rPr>
                        <a:t>write large paragraphs of text</a:t>
                      </a:r>
                      <a:endParaRPr lang="en-US" sz="1200" kern="1200" dirty="0" smtClean="0">
                        <a:solidFill>
                          <a:schemeClr val="dk1"/>
                        </a:solidFill>
                        <a:effectLst/>
                        <a:latin typeface="+mn-lt"/>
                        <a:ea typeface="+mn-ea"/>
                        <a:cs typeface="+mn-cs"/>
                      </a:endParaRPr>
                    </a:p>
                    <a:p>
                      <a:pPr marL="171450" lvl="0" indent="-171450">
                        <a:buFont typeface="Arial"/>
                        <a:buChar char="•"/>
                      </a:pPr>
                      <a:r>
                        <a:rPr lang="en-GB" sz="1200" kern="1200" dirty="0" smtClean="0">
                          <a:solidFill>
                            <a:schemeClr val="dk1"/>
                          </a:solidFill>
                          <a:effectLst/>
                          <a:latin typeface="+mn-lt"/>
                          <a:ea typeface="+mn-ea"/>
                          <a:cs typeface="+mn-cs"/>
                        </a:rPr>
                        <a:t>include statements that do not relate to solving the problem</a:t>
                      </a:r>
                      <a:endParaRPr lang="en-US" sz="1200" kern="1200" dirty="0" smtClean="0">
                        <a:solidFill>
                          <a:schemeClr val="dk1"/>
                        </a:solidFill>
                        <a:effectLst/>
                        <a:latin typeface="+mn-lt"/>
                        <a:ea typeface="+mn-ea"/>
                        <a:cs typeface="+mn-cs"/>
                      </a:endParaRPr>
                    </a:p>
                    <a:p>
                      <a:pPr marL="171450" lvl="0" indent="-171450">
                        <a:buFont typeface="Arial"/>
                        <a:buChar char="•"/>
                      </a:pPr>
                      <a:r>
                        <a:rPr lang="en-GB" sz="1200" kern="1200" dirty="0" smtClean="0">
                          <a:solidFill>
                            <a:schemeClr val="dk1"/>
                          </a:solidFill>
                          <a:effectLst/>
                          <a:latin typeface="+mn-lt"/>
                          <a:ea typeface="+mn-ea"/>
                          <a:cs typeface="+mn-cs"/>
                        </a:rPr>
                        <a:t>make statements without evidence from expert opinion or data</a:t>
                      </a:r>
                      <a:endParaRPr lang="en-US" sz="1200" kern="1200" dirty="0" smtClean="0">
                        <a:solidFill>
                          <a:schemeClr val="dk1"/>
                        </a:solidFill>
                        <a:effectLst/>
                        <a:latin typeface="+mn-lt"/>
                        <a:ea typeface="+mn-ea"/>
                        <a:cs typeface="+mn-cs"/>
                      </a:endParaRPr>
                    </a:p>
                    <a:p>
                      <a:pPr marL="171450" indent="-171450">
                        <a:buFont typeface="Arial"/>
                        <a:buChar char="•"/>
                      </a:pPr>
                      <a:r>
                        <a:rPr lang="en-GB" sz="1200" kern="1200" dirty="0" smtClean="0">
                          <a:solidFill>
                            <a:schemeClr val="dk1"/>
                          </a:solidFill>
                          <a:effectLst/>
                          <a:latin typeface="+mn-lt"/>
                          <a:ea typeface="+mn-ea"/>
                          <a:cs typeface="+mn-cs"/>
                        </a:rPr>
                        <a:t>include all of their research within the body of the project.</a:t>
                      </a:r>
                      <a:r>
                        <a:rPr lang="en-US" sz="1200" dirty="0" smtClean="0">
                          <a:effectLst/>
                        </a:rPr>
                        <a:t> </a:t>
                      </a:r>
                      <a:endParaRPr lang="en-US" sz="1200" dirty="0"/>
                    </a:p>
                  </a:txBody>
                  <a:tcPr/>
                </a:tc>
              </a:tr>
            </a:tbl>
          </a:graphicData>
        </a:graphic>
      </p:graphicFrame>
    </p:spTree>
    <p:extLst>
      <p:ext uri="{BB962C8B-B14F-4D97-AF65-F5344CB8AC3E}">
        <p14:creationId xmlns:p14="http://schemas.microsoft.com/office/powerpoint/2010/main" val="22995053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494071474"/>
              </p:ext>
            </p:extLst>
          </p:nvPr>
        </p:nvGraphicFramePr>
        <p:xfrm>
          <a:off x="338699" y="595837"/>
          <a:ext cx="3841029" cy="5446779"/>
        </p:xfrm>
        <a:graphic>
          <a:graphicData uri="http://schemas.openxmlformats.org/drawingml/2006/table">
            <a:tbl>
              <a:tblPr firstRow="1" bandRow="1">
                <a:tableStyleId>{5C22544A-7EE6-4342-B048-85BDC9FD1C3A}</a:tableStyleId>
              </a:tblPr>
              <a:tblGrid>
                <a:gridCol w="3841029"/>
              </a:tblGrid>
              <a:tr h="49377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i="1" kern="1200" dirty="0" smtClean="0">
                          <a:solidFill>
                            <a:schemeClr val="lt1"/>
                          </a:solidFill>
                          <a:effectLst/>
                          <a:latin typeface="+mn-lt"/>
                          <a:ea typeface="+mn-ea"/>
                          <a:cs typeface="+mn-cs"/>
                        </a:rPr>
                        <a:t>Poor quality design brief example</a:t>
                      </a:r>
                      <a:r>
                        <a:rPr lang="en-GB" sz="1800" b="1" kern="1200" dirty="0" smtClean="0">
                          <a:solidFill>
                            <a:schemeClr val="lt1"/>
                          </a:solidFill>
                          <a:effectLst/>
                          <a:latin typeface="+mn-lt"/>
                          <a:ea typeface="+mn-ea"/>
                          <a:cs typeface="+mn-cs"/>
                        </a:rPr>
                        <a:t> </a:t>
                      </a:r>
                      <a:endParaRPr lang="en-US" sz="1800" b="1" kern="1200" dirty="0" smtClean="0">
                        <a:solidFill>
                          <a:schemeClr val="lt1"/>
                        </a:solidFill>
                        <a:effectLst/>
                        <a:latin typeface="+mn-lt"/>
                        <a:ea typeface="+mn-ea"/>
                        <a:cs typeface="+mn-cs"/>
                      </a:endParaRPr>
                    </a:p>
                  </a:txBody>
                  <a:tcPr/>
                </a:tc>
              </a:tr>
              <a:tr h="370840">
                <a:tc>
                  <a:txBody>
                    <a:bodyPr/>
                    <a:lstStyle/>
                    <a:p>
                      <a:endParaRPr lang="en-GB" sz="1100" kern="1200" dirty="0" smtClean="0">
                        <a:solidFill>
                          <a:schemeClr val="dk1"/>
                        </a:solidFill>
                        <a:effectLst/>
                        <a:latin typeface="+mn-lt"/>
                        <a:ea typeface="+mn-ea"/>
                        <a:cs typeface="+mn-cs"/>
                      </a:endParaRPr>
                    </a:p>
                    <a:p>
                      <a:endParaRPr lang="en-GB" sz="1100" kern="1200" dirty="0" smtClean="0">
                        <a:solidFill>
                          <a:schemeClr val="dk1"/>
                        </a:solidFill>
                        <a:effectLst/>
                        <a:latin typeface="+mn-lt"/>
                        <a:ea typeface="+mn-ea"/>
                        <a:cs typeface="+mn-cs"/>
                      </a:endParaRPr>
                    </a:p>
                    <a:p>
                      <a:endParaRPr lang="en-GB" sz="1100" kern="1200" dirty="0" smtClean="0">
                        <a:solidFill>
                          <a:schemeClr val="dk1"/>
                        </a:solidFill>
                        <a:effectLst/>
                        <a:latin typeface="+mn-lt"/>
                        <a:ea typeface="+mn-ea"/>
                        <a:cs typeface="+mn-cs"/>
                      </a:endParaRPr>
                    </a:p>
                    <a:p>
                      <a:endParaRPr lang="en-GB"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The Trumpet is not the hardest instrument if you only think about the fingering. Actually getting the sound out of the instrument is the real challenge.</a:t>
                      </a:r>
                    </a:p>
                    <a:p>
                      <a:pPr marL="0" indent="0">
                        <a:buFont typeface="Arial"/>
                        <a:buNone/>
                      </a:pPr>
                      <a:endParaRPr lang="en-US"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Still beginners really struggle with the fingering. There is a logical system of valves and sounds coming out as well. I learned that from my Trumpet teacher.</a:t>
                      </a:r>
                    </a:p>
                    <a:p>
                      <a:pPr marL="0" indent="0">
                        <a:buFont typeface="Arial"/>
                        <a:buNone/>
                      </a:pPr>
                      <a:endParaRPr lang="en-US"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There are natural tones where you don’t have to press any button, just lower or increase the number of vibrations (you don’t blow into a trumpet, you basically buzz your lips and then through the vibrations a sound appears) to heighten or lower the sound.</a:t>
                      </a:r>
                    </a:p>
                    <a:p>
                      <a:pPr marL="0" indent="0">
                        <a:buFont typeface="Arial"/>
                        <a:buNone/>
                      </a:pPr>
                      <a:endParaRPr lang="en-US"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There are three valves. The first valve can lower the tone by one step, the second by half a step and the third by one and a half. In total you can go down by 3 steps (if you press all valves at once).</a:t>
                      </a:r>
                    </a:p>
                    <a:p>
                      <a:pPr marL="171450" indent="-171450">
                        <a:buFont typeface="Arial"/>
                        <a:buChar char="•"/>
                      </a:pPr>
                      <a:endParaRPr lang="en-US"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If kids were taught at a very young age not to just learn the fingering for some of the notes but also the logic behind them. This would really help later, when things get difficult.</a:t>
                      </a:r>
                    </a:p>
                    <a:p>
                      <a:r>
                        <a:rPr lang="en-GB" sz="1100" kern="1200" dirty="0" smtClean="0">
                          <a:solidFill>
                            <a:schemeClr val="dk1"/>
                          </a:solidFill>
                          <a:effectLst/>
                          <a:latin typeface="+mn-lt"/>
                          <a:ea typeface="+mn-ea"/>
                          <a:cs typeface="+mn-cs"/>
                        </a:rPr>
                        <a:t> </a:t>
                      </a:r>
                    </a:p>
                    <a:p>
                      <a:endParaRPr lang="es-ES_tradnl" sz="1100" kern="1200" dirty="0" smtClean="0">
                        <a:solidFill>
                          <a:schemeClr val="dk1"/>
                        </a:solidFill>
                        <a:effectLst/>
                        <a:latin typeface="+mn-lt"/>
                        <a:ea typeface="+mn-ea"/>
                        <a:cs typeface="+mn-cs"/>
                      </a:endParaRPr>
                    </a:p>
                    <a:p>
                      <a:endParaRPr lang="en-US" sz="1100" dirty="0"/>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765107354"/>
              </p:ext>
            </p:extLst>
          </p:nvPr>
        </p:nvGraphicFramePr>
        <p:xfrm>
          <a:off x="4389748" y="595837"/>
          <a:ext cx="4336188" cy="5446779"/>
        </p:xfrm>
        <a:graphic>
          <a:graphicData uri="http://schemas.openxmlformats.org/drawingml/2006/table">
            <a:tbl>
              <a:tblPr firstRow="1" bandRow="1">
                <a:tableStyleId>{5C22544A-7EE6-4342-B048-85BDC9FD1C3A}</a:tableStyleId>
              </a:tblPr>
              <a:tblGrid>
                <a:gridCol w="4336188"/>
              </a:tblGrid>
              <a:tr h="3794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i="1" kern="1200" dirty="0" smtClean="0">
                          <a:solidFill>
                            <a:schemeClr val="lt1"/>
                          </a:solidFill>
                          <a:effectLst/>
                          <a:latin typeface="+mn-lt"/>
                          <a:ea typeface="+mn-ea"/>
                          <a:cs typeface="+mn-cs"/>
                        </a:rPr>
                        <a:t>Average quality design brief example</a:t>
                      </a:r>
                      <a:r>
                        <a:rPr lang="en-GB" sz="1800" b="1" kern="1200" dirty="0" smtClean="0">
                          <a:solidFill>
                            <a:schemeClr val="lt1"/>
                          </a:solidFill>
                          <a:effectLst/>
                          <a:latin typeface="+mn-lt"/>
                          <a:ea typeface="+mn-ea"/>
                          <a:cs typeface="+mn-cs"/>
                        </a:rPr>
                        <a:t> </a:t>
                      </a:r>
                      <a:endParaRPr lang="en-US" sz="1800" b="1" kern="1200" dirty="0" smtClean="0">
                        <a:solidFill>
                          <a:schemeClr val="lt1"/>
                        </a:solidFill>
                        <a:effectLst/>
                        <a:latin typeface="+mn-lt"/>
                        <a:ea typeface="+mn-ea"/>
                        <a:cs typeface="+mn-cs"/>
                      </a:endParaRPr>
                    </a:p>
                  </a:txBody>
                  <a:tcPr/>
                </a:tc>
              </a:tr>
              <a:tr h="5067376">
                <a:tc>
                  <a:txBody>
                    <a:bodyPr/>
                    <a:lstStyle/>
                    <a:p>
                      <a:r>
                        <a:rPr lang="en-GB" sz="1100" kern="1200" dirty="0" smtClean="0">
                          <a:solidFill>
                            <a:schemeClr val="dk1"/>
                          </a:solidFill>
                          <a:effectLst/>
                          <a:latin typeface="+mn-lt"/>
                          <a:ea typeface="+mn-ea"/>
                          <a:cs typeface="+mn-cs"/>
                        </a:rPr>
                        <a:t>After researching the problems my parents have with their bedroom and bathroom, I have decided to design a dressing table for my mom which for her bedroom.</a:t>
                      </a:r>
                    </a:p>
                    <a:p>
                      <a:endParaRPr lang="en-GB" sz="1100" kern="1200" dirty="0" smtClean="0">
                        <a:solidFill>
                          <a:schemeClr val="dk1"/>
                        </a:solidFill>
                        <a:effectLst/>
                        <a:latin typeface="+mn-lt"/>
                        <a:ea typeface="+mn-ea"/>
                        <a:cs typeface="+mn-cs"/>
                      </a:endParaRPr>
                    </a:p>
                    <a:p>
                      <a:endParaRPr lang="en-US" sz="1100" kern="1200" dirty="0" smtClean="0">
                        <a:solidFill>
                          <a:schemeClr val="dk1"/>
                        </a:solidFill>
                        <a:effectLst/>
                        <a:latin typeface="+mn-lt"/>
                        <a:ea typeface="+mn-ea"/>
                        <a:cs typeface="+mn-cs"/>
                      </a:endParaRPr>
                    </a:p>
                    <a:p>
                      <a:r>
                        <a:rPr lang="es-CO" sz="1100" kern="1200" dirty="0" smtClean="0">
                          <a:solidFill>
                            <a:schemeClr val="dk1"/>
                          </a:solidFill>
                          <a:effectLst/>
                          <a:latin typeface="+mn-lt"/>
                          <a:ea typeface="+mn-ea"/>
                          <a:cs typeface="+mn-cs"/>
                        </a:rPr>
                        <a:t>This dressing table will:</a:t>
                      </a:r>
                    </a:p>
                    <a:p>
                      <a:endParaRPr lang="es-CO" sz="1100" kern="1200" dirty="0" smtClean="0">
                        <a:solidFill>
                          <a:schemeClr val="dk1"/>
                        </a:solidFill>
                        <a:effectLst/>
                        <a:latin typeface="+mn-lt"/>
                        <a:ea typeface="+mn-ea"/>
                        <a:cs typeface="+mn-cs"/>
                      </a:endParaRPr>
                    </a:p>
                    <a:p>
                      <a:pPr marL="0" indent="0">
                        <a:buFont typeface="Arial"/>
                        <a:buNone/>
                      </a:pPr>
                      <a:endParaRPr lang="en-US" sz="1100" kern="1200" dirty="0" smtClean="0">
                        <a:solidFill>
                          <a:schemeClr val="dk1"/>
                        </a:solidFill>
                        <a:effectLst/>
                        <a:latin typeface="+mn-lt"/>
                        <a:ea typeface="+mn-ea"/>
                        <a:cs typeface="+mn-cs"/>
                      </a:endParaRPr>
                    </a:p>
                    <a:p>
                      <a:pPr marL="171450" lvl="0" indent="-171450">
                        <a:buFont typeface="Arial"/>
                        <a:buChar char="•"/>
                      </a:pPr>
                      <a:r>
                        <a:rPr lang="en-GB" sz="1100" kern="1200" dirty="0" smtClean="0">
                          <a:solidFill>
                            <a:schemeClr val="dk1"/>
                          </a:solidFill>
                          <a:effectLst/>
                          <a:latin typeface="+mn-lt"/>
                          <a:ea typeface="+mn-ea"/>
                          <a:cs typeface="+mn-cs"/>
                        </a:rPr>
                        <a:t>Include a mirror large enough for my mom to use when preparing in the morning.</a:t>
                      </a:r>
                    </a:p>
                    <a:p>
                      <a:pPr marL="0" lvl="0" indent="0">
                        <a:buFont typeface="Arial"/>
                        <a:buNone/>
                      </a:pPr>
                      <a:endParaRPr lang="en-US" sz="1100" kern="1200" dirty="0" smtClean="0">
                        <a:solidFill>
                          <a:schemeClr val="dk1"/>
                        </a:solidFill>
                        <a:effectLst/>
                        <a:latin typeface="+mn-lt"/>
                        <a:ea typeface="+mn-ea"/>
                        <a:cs typeface="+mn-cs"/>
                      </a:endParaRPr>
                    </a:p>
                    <a:p>
                      <a:pPr marL="171450" lvl="0" indent="-171450">
                        <a:buFont typeface="Arial"/>
                        <a:buChar char="•"/>
                      </a:pPr>
                      <a:r>
                        <a:rPr lang="en-GB" sz="1100" kern="1200" dirty="0" smtClean="0">
                          <a:solidFill>
                            <a:schemeClr val="dk1"/>
                          </a:solidFill>
                          <a:effectLst/>
                          <a:latin typeface="+mn-lt"/>
                          <a:ea typeface="+mn-ea"/>
                          <a:cs typeface="+mn-cs"/>
                        </a:rPr>
                        <a:t>Include special designed accessory holders for the variety of jewellery and accessories my mom has so that they will all be neat, presentable and easy to take off and put on.</a:t>
                      </a:r>
                    </a:p>
                    <a:p>
                      <a:pPr marL="0" lvl="0" indent="0">
                        <a:buFont typeface="Arial"/>
                        <a:buNone/>
                      </a:pPr>
                      <a:endParaRPr lang="en-US" sz="1100" kern="1200" dirty="0" smtClean="0">
                        <a:solidFill>
                          <a:schemeClr val="dk1"/>
                        </a:solidFill>
                        <a:effectLst/>
                        <a:latin typeface="+mn-lt"/>
                        <a:ea typeface="+mn-ea"/>
                        <a:cs typeface="+mn-cs"/>
                      </a:endParaRPr>
                    </a:p>
                    <a:p>
                      <a:pPr marL="171450" lvl="0" indent="-171450">
                        <a:buFont typeface="Arial"/>
                        <a:buChar char="•"/>
                      </a:pPr>
                      <a:r>
                        <a:rPr lang="en-GB" sz="1100" kern="1200" dirty="0" smtClean="0">
                          <a:solidFill>
                            <a:schemeClr val="dk1"/>
                          </a:solidFill>
                          <a:effectLst/>
                          <a:latin typeface="+mn-lt"/>
                          <a:ea typeface="+mn-ea"/>
                          <a:cs typeface="+mn-cs"/>
                        </a:rPr>
                        <a:t>Include a place/tray for all the perfume to be able to stand on, which will make it easy for my mom to choose her perfume each day.</a:t>
                      </a:r>
                    </a:p>
                    <a:p>
                      <a:pPr marL="0" lvl="0" indent="0">
                        <a:buFont typeface="Arial"/>
                        <a:buNone/>
                      </a:pPr>
                      <a:endParaRPr lang="en-US" sz="1100" kern="1200" dirty="0" smtClean="0">
                        <a:solidFill>
                          <a:schemeClr val="dk1"/>
                        </a:solidFill>
                        <a:effectLst/>
                        <a:latin typeface="+mn-lt"/>
                        <a:ea typeface="+mn-ea"/>
                        <a:cs typeface="+mn-cs"/>
                      </a:endParaRPr>
                    </a:p>
                    <a:p>
                      <a:pPr marL="171450" lvl="0" indent="-171450">
                        <a:buFont typeface="Arial"/>
                        <a:buChar char="•"/>
                      </a:pPr>
                      <a:r>
                        <a:rPr lang="en-GB" sz="1100" kern="1200" dirty="0" smtClean="0">
                          <a:solidFill>
                            <a:schemeClr val="dk1"/>
                          </a:solidFill>
                          <a:effectLst/>
                          <a:latin typeface="+mn-lt"/>
                          <a:ea typeface="+mn-ea"/>
                          <a:cs typeface="+mn-cs"/>
                        </a:rPr>
                        <a:t>Include a few little storage boxes which my mom can place her hair clips in, her hair ties in, and other accessories or products that cannot get tangled up with each other.</a:t>
                      </a:r>
                    </a:p>
                    <a:p>
                      <a:pPr marL="0" lvl="0" indent="0">
                        <a:buFont typeface="Arial"/>
                        <a:buNone/>
                      </a:pPr>
                      <a:endParaRPr lang="en-US" sz="1100" kern="1200" dirty="0" smtClean="0">
                        <a:solidFill>
                          <a:schemeClr val="dk1"/>
                        </a:solidFill>
                        <a:effectLst/>
                        <a:latin typeface="+mn-lt"/>
                        <a:ea typeface="+mn-ea"/>
                        <a:cs typeface="+mn-cs"/>
                      </a:endParaRPr>
                    </a:p>
                    <a:p>
                      <a:pPr marL="171450" lvl="0" indent="-171450">
                        <a:buFont typeface="Arial"/>
                        <a:buChar char="•"/>
                      </a:pPr>
                      <a:r>
                        <a:rPr lang="en-GB" sz="1100" kern="1200" dirty="0" smtClean="0">
                          <a:solidFill>
                            <a:schemeClr val="dk1"/>
                          </a:solidFill>
                          <a:effectLst/>
                          <a:latin typeface="+mn-lt"/>
                          <a:ea typeface="+mn-ea"/>
                          <a:cs typeface="+mn-cs"/>
                        </a:rPr>
                        <a:t>Be decorative, so that it really fits in with bedroom and will add to the bedroom being a cosy and warm room.</a:t>
                      </a:r>
                    </a:p>
                    <a:p>
                      <a:pPr marL="0" lvl="0" indent="0">
                        <a:buFont typeface="Arial"/>
                        <a:buNone/>
                      </a:pPr>
                      <a:endParaRPr lang="en-US" sz="1100" kern="1200" dirty="0" smtClean="0">
                        <a:solidFill>
                          <a:schemeClr val="dk1"/>
                        </a:solidFill>
                        <a:effectLst/>
                        <a:latin typeface="+mn-lt"/>
                        <a:ea typeface="+mn-ea"/>
                        <a:cs typeface="+mn-cs"/>
                      </a:endParaRPr>
                    </a:p>
                    <a:p>
                      <a:pPr marL="171450" lvl="0" indent="-171450">
                        <a:buFont typeface="Arial"/>
                        <a:buChar char="•"/>
                      </a:pPr>
                      <a:r>
                        <a:rPr lang="en-GB" sz="1100" kern="1200" dirty="0" smtClean="0">
                          <a:solidFill>
                            <a:schemeClr val="dk1"/>
                          </a:solidFill>
                          <a:effectLst/>
                          <a:latin typeface="+mn-lt"/>
                          <a:ea typeface="+mn-ea"/>
                          <a:cs typeface="+mn-cs"/>
                        </a:rPr>
                        <a:t>Have a place for candles where they are safe (from falling and safe to light up) and will add to the look and feel of the room.</a:t>
                      </a:r>
                    </a:p>
                    <a:p>
                      <a:pPr lvl="0"/>
                      <a:endParaRPr lang="en-US" sz="1100" kern="1200" dirty="0" smtClean="0">
                        <a:solidFill>
                          <a:schemeClr val="dk1"/>
                        </a:solidFill>
                        <a:effectLst/>
                        <a:latin typeface="+mn-lt"/>
                        <a:ea typeface="+mn-ea"/>
                        <a:cs typeface="+mn-cs"/>
                      </a:endParaRPr>
                    </a:p>
                  </a:txBody>
                  <a:tcPr/>
                </a:tc>
              </a:tr>
            </a:tbl>
          </a:graphicData>
        </a:graphic>
      </p:graphicFrame>
    </p:spTree>
    <p:extLst>
      <p:ext uri="{BB962C8B-B14F-4D97-AF65-F5344CB8AC3E}">
        <p14:creationId xmlns:p14="http://schemas.microsoft.com/office/powerpoint/2010/main" val="1602980488"/>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2293388597"/>
              </p:ext>
            </p:extLst>
          </p:nvPr>
        </p:nvGraphicFramePr>
        <p:xfrm>
          <a:off x="351272" y="1329615"/>
          <a:ext cx="3841029" cy="4653280"/>
        </p:xfrm>
        <a:graphic>
          <a:graphicData uri="http://schemas.openxmlformats.org/drawingml/2006/table">
            <a:tbl>
              <a:tblPr firstRow="1" bandRow="1">
                <a:tableStyleId>{5C22544A-7EE6-4342-B048-85BDC9FD1C3A}</a:tableStyleId>
              </a:tblPr>
              <a:tblGrid>
                <a:gridCol w="3841029"/>
              </a:tblGrid>
              <a:tr h="58346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i="1" kern="1200" dirty="0" smtClean="0">
                          <a:solidFill>
                            <a:schemeClr val="lt1"/>
                          </a:solidFill>
                          <a:effectLst/>
                          <a:latin typeface="+mn-lt"/>
                          <a:ea typeface="+mn-ea"/>
                          <a:cs typeface="+mn-cs"/>
                        </a:rPr>
                        <a:t>Poor quality design brief example</a:t>
                      </a:r>
                      <a:r>
                        <a:rPr lang="en-GB" sz="1800" b="1" kern="1200" dirty="0" smtClean="0">
                          <a:solidFill>
                            <a:schemeClr val="lt1"/>
                          </a:solidFill>
                          <a:effectLst/>
                          <a:latin typeface="+mn-lt"/>
                          <a:ea typeface="+mn-ea"/>
                          <a:cs typeface="+mn-cs"/>
                        </a:rPr>
                        <a:t> </a:t>
                      </a:r>
                      <a:endParaRPr lang="en-US" sz="1800" b="1" kern="1200" dirty="0" smtClean="0">
                        <a:solidFill>
                          <a:schemeClr val="lt1"/>
                        </a:solidFill>
                        <a:effectLst/>
                        <a:latin typeface="+mn-lt"/>
                        <a:ea typeface="+mn-ea"/>
                        <a:cs typeface="+mn-cs"/>
                      </a:endParaRPr>
                    </a:p>
                  </a:txBody>
                  <a:tcPr/>
                </a:tc>
              </a:tr>
              <a:tr h="4069817">
                <a:tc>
                  <a:txBody>
                    <a:bodyPr/>
                    <a:lstStyle/>
                    <a:p>
                      <a:endParaRPr lang="en-GB" sz="1100" kern="1200" dirty="0" smtClean="0">
                        <a:solidFill>
                          <a:schemeClr val="dk1"/>
                        </a:solidFill>
                        <a:effectLst/>
                        <a:latin typeface="+mn-lt"/>
                        <a:ea typeface="+mn-ea"/>
                        <a:cs typeface="+mn-cs"/>
                      </a:endParaRPr>
                    </a:p>
                    <a:p>
                      <a:pPr marL="0" indent="0">
                        <a:buFont typeface="Arial"/>
                        <a:buNone/>
                      </a:pPr>
                      <a:endParaRPr lang="en-GB"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Also you have different fingering for the first two octaves.</a:t>
                      </a:r>
                    </a:p>
                    <a:p>
                      <a:pPr marL="0" indent="0">
                        <a:buFont typeface="Arial"/>
                        <a:buNone/>
                      </a:pPr>
                      <a:endParaRPr lang="en-US"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The half step fingerings are as follows (1 stands for valve one, 2 for valve 2 etc.)</a:t>
                      </a:r>
                    </a:p>
                    <a:p>
                      <a:pPr marL="0" indent="0">
                        <a:buFont typeface="Arial"/>
                        <a:buNone/>
                      </a:pPr>
                      <a:endParaRPr lang="en-US"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0, 123, 13, 23, 12, 1, 2, 0, 23, 12, 1, 2 (first octave) 0, 12, 1, 2, 0, 12, 1, 2, 0, 12, 1, 2, (second octave fingering repeats).</a:t>
                      </a:r>
                    </a:p>
                    <a:p>
                      <a:pPr marL="171450" indent="-171450">
                        <a:buFont typeface="Arial"/>
                        <a:buChar char="•"/>
                      </a:pPr>
                      <a:endParaRPr lang="en-US"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I am sure that a chart for this is available, but I don’t think that kids are being thought this. This may be hard to do but I think kids could be thought this by playing.</a:t>
                      </a:r>
                    </a:p>
                    <a:p>
                      <a:pPr marL="171450" indent="-171450">
                        <a:buFont typeface="Arial"/>
                        <a:buChar char="•"/>
                      </a:pPr>
                      <a:endParaRPr lang="en-US"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It should be easy to read and logically built up. One could for example try to relate it to the scores lines that mark the tones height.</a:t>
                      </a:r>
                    </a:p>
                    <a:p>
                      <a:pPr marL="171450" indent="-171450">
                        <a:buFont typeface="Arial"/>
                        <a:buChar char="•"/>
                      </a:pPr>
                      <a:endParaRPr lang="en-US"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A system like that would be in my eyes a great innovation because it has never been done before and in my opinion greatly increase the young Trumpeter’s fingering.</a:t>
                      </a:r>
                      <a:r>
                        <a:rPr lang="en-US" sz="1100" dirty="0" smtClean="0">
                          <a:effectLst/>
                        </a:rPr>
                        <a:t> </a:t>
                      </a:r>
                      <a:endParaRPr lang="en-US" sz="1100" dirty="0"/>
                    </a:p>
                  </a:txBody>
                  <a:tcPr/>
                </a:tc>
              </a:tr>
            </a:tbl>
          </a:graphicData>
        </a:graphic>
      </p:graphicFrame>
      <p:graphicFrame>
        <p:nvGraphicFramePr>
          <p:cNvPr id="3" name="Table 2"/>
          <p:cNvGraphicFramePr>
            <a:graphicFrameLocks noGrp="1"/>
          </p:cNvGraphicFramePr>
          <p:nvPr>
            <p:extLst>
              <p:ext uri="{D42A27DB-BD31-4B8C-83A1-F6EECF244321}">
                <p14:modId xmlns:p14="http://schemas.microsoft.com/office/powerpoint/2010/main" val="772355633"/>
              </p:ext>
            </p:extLst>
          </p:nvPr>
        </p:nvGraphicFramePr>
        <p:xfrm>
          <a:off x="4389748" y="1329615"/>
          <a:ext cx="4387364" cy="4653280"/>
        </p:xfrm>
        <a:graphic>
          <a:graphicData uri="http://schemas.openxmlformats.org/drawingml/2006/table">
            <a:tbl>
              <a:tblPr firstRow="1" bandRow="1">
                <a:tableStyleId>{5C22544A-7EE6-4342-B048-85BDC9FD1C3A}</a:tableStyleId>
              </a:tblPr>
              <a:tblGrid>
                <a:gridCol w="4387364"/>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1" i="1" kern="1200" dirty="0" smtClean="0">
                          <a:solidFill>
                            <a:schemeClr val="lt1"/>
                          </a:solidFill>
                          <a:effectLst/>
                          <a:latin typeface="+mn-lt"/>
                          <a:ea typeface="+mn-ea"/>
                          <a:cs typeface="+mn-cs"/>
                        </a:rPr>
                        <a:t>Average quality design brief example</a:t>
                      </a:r>
                      <a:r>
                        <a:rPr lang="en-GB" sz="1800" b="1" kern="1200" dirty="0" smtClean="0">
                          <a:solidFill>
                            <a:schemeClr val="lt1"/>
                          </a:solidFill>
                          <a:effectLst/>
                          <a:latin typeface="+mn-lt"/>
                          <a:ea typeface="+mn-ea"/>
                          <a:cs typeface="+mn-cs"/>
                        </a:rPr>
                        <a:t> </a:t>
                      </a:r>
                      <a:endParaRPr lang="en-US" sz="1800" b="1" kern="1200" dirty="0" smtClean="0">
                        <a:solidFill>
                          <a:schemeClr val="lt1"/>
                        </a:solidFill>
                        <a:effectLst/>
                        <a:latin typeface="+mn-lt"/>
                        <a:ea typeface="+mn-ea"/>
                        <a:cs typeface="+mn-cs"/>
                      </a:endParaRPr>
                    </a:p>
                  </a:txBody>
                  <a:tcPr/>
                </a:tc>
              </a:tr>
              <a:tr h="370840">
                <a:tc>
                  <a:txBody>
                    <a:bodyPr/>
                    <a:lstStyle/>
                    <a:p>
                      <a:pPr lvl="0"/>
                      <a:endParaRPr lang="en-US" sz="1100" kern="1200" dirty="0" smtClean="0">
                        <a:solidFill>
                          <a:schemeClr val="dk1"/>
                        </a:solidFill>
                        <a:effectLst/>
                        <a:latin typeface="+mn-lt"/>
                        <a:ea typeface="+mn-ea"/>
                        <a:cs typeface="+mn-cs"/>
                      </a:endParaRPr>
                    </a:p>
                    <a:p>
                      <a:pPr lvl="0"/>
                      <a:endParaRPr lang="en-US" sz="1100" kern="1200" dirty="0" smtClean="0">
                        <a:solidFill>
                          <a:schemeClr val="dk1"/>
                        </a:solidFill>
                        <a:effectLst/>
                        <a:latin typeface="+mn-lt"/>
                        <a:ea typeface="+mn-ea"/>
                        <a:cs typeface="+mn-cs"/>
                      </a:endParaRPr>
                    </a:p>
                    <a:p>
                      <a:pPr lvl="0"/>
                      <a:endParaRPr lang="en-US" sz="1100" kern="1200" dirty="0" smtClean="0">
                        <a:solidFill>
                          <a:schemeClr val="dk1"/>
                        </a:solidFill>
                        <a:effectLst/>
                        <a:latin typeface="+mn-lt"/>
                        <a:ea typeface="+mn-ea"/>
                        <a:cs typeface="+mn-cs"/>
                      </a:endParaRPr>
                    </a:p>
                    <a:p>
                      <a:pPr marL="171450" lvl="0" indent="-171450">
                        <a:buFont typeface="Arial"/>
                        <a:buChar char="•"/>
                      </a:pPr>
                      <a:r>
                        <a:rPr lang="en-GB" sz="1100" kern="1200" dirty="0" smtClean="0">
                          <a:solidFill>
                            <a:schemeClr val="dk1"/>
                          </a:solidFill>
                          <a:effectLst/>
                          <a:latin typeface="+mn-lt"/>
                          <a:ea typeface="+mn-ea"/>
                          <a:cs typeface="+mn-cs"/>
                        </a:rPr>
                        <a:t>Be made so that it is very stable, this will be done through constructing the table using the series of joints that I have identified in the research.</a:t>
                      </a:r>
                    </a:p>
                    <a:p>
                      <a:pPr marL="171450" lvl="0" indent="-171450">
                        <a:buFont typeface="Arial"/>
                        <a:buChar char="•"/>
                      </a:pPr>
                      <a:endParaRPr lang="en-US" sz="1100" kern="1200" dirty="0" smtClean="0">
                        <a:solidFill>
                          <a:schemeClr val="dk1"/>
                        </a:solidFill>
                        <a:effectLst/>
                        <a:latin typeface="+mn-lt"/>
                        <a:ea typeface="+mn-ea"/>
                        <a:cs typeface="+mn-cs"/>
                      </a:endParaRPr>
                    </a:p>
                    <a:p>
                      <a:pPr marL="171450" lvl="0" indent="-171450">
                        <a:buFont typeface="Arial"/>
                        <a:buChar char="•"/>
                      </a:pPr>
                      <a:r>
                        <a:rPr lang="en-GB" sz="1100" kern="1200" dirty="0" smtClean="0">
                          <a:solidFill>
                            <a:schemeClr val="dk1"/>
                          </a:solidFill>
                          <a:effectLst/>
                          <a:latin typeface="+mn-lt"/>
                          <a:ea typeface="+mn-ea"/>
                          <a:cs typeface="+mn-cs"/>
                        </a:rPr>
                        <a:t>include at least one of the colours of the bedroom so that it fits with the bedroom.</a:t>
                      </a:r>
                    </a:p>
                    <a:p>
                      <a:pPr marL="171450" lvl="0" indent="-171450">
                        <a:buFont typeface="Arial"/>
                        <a:buChar char="•"/>
                      </a:pPr>
                      <a:endParaRPr lang="en-US" sz="1100" kern="1200" dirty="0" smtClean="0">
                        <a:solidFill>
                          <a:schemeClr val="dk1"/>
                        </a:solidFill>
                        <a:effectLst/>
                        <a:latin typeface="+mn-lt"/>
                        <a:ea typeface="+mn-ea"/>
                        <a:cs typeface="+mn-cs"/>
                      </a:endParaRPr>
                    </a:p>
                    <a:p>
                      <a:pPr marL="171450" lvl="0" indent="-171450">
                        <a:buFont typeface="Arial"/>
                        <a:buChar char="•"/>
                      </a:pPr>
                      <a:r>
                        <a:rPr lang="en-GB" sz="1100" kern="1200" dirty="0" smtClean="0">
                          <a:solidFill>
                            <a:schemeClr val="dk1"/>
                          </a:solidFill>
                          <a:effectLst/>
                          <a:latin typeface="+mn-lt"/>
                          <a:ea typeface="+mn-ea"/>
                          <a:cs typeface="+mn-cs"/>
                        </a:rPr>
                        <a:t>Be according to the measurements of my mom, so that she will be able to sit down easily and so that her legs are not against the bottom of the table as well as placing everything well so that my mom can easily reach everything and place everything when she used something.</a:t>
                      </a:r>
                    </a:p>
                    <a:p>
                      <a:pPr marL="171450" lvl="0" indent="-171450">
                        <a:buFont typeface="Arial"/>
                        <a:buChar char="•"/>
                      </a:pPr>
                      <a:endParaRPr lang="en-US" sz="1100" kern="1200" dirty="0" smtClean="0">
                        <a:solidFill>
                          <a:schemeClr val="dk1"/>
                        </a:solidFill>
                        <a:effectLst/>
                        <a:latin typeface="+mn-lt"/>
                        <a:ea typeface="+mn-ea"/>
                        <a:cs typeface="+mn-cs"/>
                      </a:endParaRPr>
                    </a:p>
                    <a:p>
                      <a:pPr marL="171450" lvl="0" indent="-171450">
                        <a:buFont typeface="Arial"/>
                        <a:buChar char="•"/>
                      </a:pPr>
                      <a:r>
                        <a:rPr lang="en-GB" sz="1100" kern="1200" dirty="0" smtClean="0">
                          <a:solidFill>
                            <a:schemeClr val="dk1"/>
                          </a:solidFill>
                          <a:effectLst/>
                          <a:latin typeface="+mn-lt"/>
                          <a:ea typeface="+mn-ea"/>
                          <a:cs typeface="+mn-cs"/>
                        </a:rPr>
                        <a:t>Be environmentally friendly because it will be recyclable and so if my parents decide to throw it away after a few years of use, the materials can be used for other projects or making other objects.</a:t>
                      </a:r>
                    </a:p>
                    <a:p>
                      <a:pPr marL="171450" lvl="0" indent="-171450">
                        <a:buFont typeface="Arial"/>
                        <a:buChar char="•"/>
                      </a:pPr>
                      <a:endParaRPr lang="en-US" sz="1100" kern="1200" dirty="0" smtClean="0">
                        <a:solidFill>
                          <a:schemeClr val="dk1"/>
                        </a:solidFill>
                        <a:effectLst/>
                        <a:latin typeface="+mn-lt"/>
                        <a:ea typeface="+mn-ea"/>
                        <a:cs typeface="+mn-cs"/>
                      </a:endParaRPr>
                    </a:p>
                    <a:p>
                      <a:pPr marL="171450" lvl="0" indent="-171450">
                        <a:buFont typeface="Arial"/>
                        <a:buChar char="•"/>
                      </a:pPr>
                      <a:r>
                        <a:rPr lang="es-CO" sz="1100" kern="1200" dirty="0" smtClean="0">
                          <a:solidFill>
                            <a:schemeClr val="dk1"/>
                          </a:solidFill>
                          <a:effectLst/>
                          <a:latin typeface="+mn-lt"/>
                          <a:ea typeface="+mn-ea"/>
                          <a:cs typeface="+mn-cs"/>
                        </a:rPr>
                        <a:t>Be user-friendly.</a:t>
                      </a:r>
                    </a:p>
                    <a:p>
                      <a:pPr marL="171450" lvl="0" indent="-171450">
                        <a:buFont typeface="Arial"/>
                        <a:buChar char="•"/>
                      </a:pPr>
                      <a:endParaRPr lang="en-US" sz="1100" kern="1200" dirty="0" smtClean="0">
                        <a:solidFill>
                          <a:schemeClr val="dk1"/>
                        </a:solidFill>
                        <a:effectLst/>
                        <a:latin typeface="+mn-lt"/>
                        <a:ea typeface="+mn-ea"/>
                        <a:cs typeface="+mn-cs"/>
                      </a:endParaRPr>
                    </a:p>
                    <a:p>
                      <a:pPr marL="171450" indent="-171450">
                        <a:buFont typeface="Arial"/>
                        <a:buChar char="•"/>
                      </a:pPr>
                      <a:r>
                        <a:rPr lang="en-GB" sz="1100" kern="1200" dirty="0" smtClean="0">
                          <a:solidFill>
                            <a:schemeClr val="dk1"/>
                          </a:solidFill>
                          <a:effectLst/>
                          <a:latin typeface="+mn-lt"/>
                          <a:ea typeface="+mn-ea"/>
                          <a:cs typeface="+mn-cs"/>
                        </a:rPr>
                        <a:t>This project will help my mom save time as well as storage space as well as finishing the design of her bedroom which she wanted to make more cosy and presentable and neat.</a:t>
                      </a:r>
                      <a:r>
                        <a:rPr lang="en-US" sz="1100" dirty="0" smtClean="0">
                          <a:effectLst/>
                        </a:rPr>
                        <a:t> </a:t>
                      </a:r>
                      <a:endParaRPr lang="en-US" sz="1100" dirty="0"/>
                    </a:p>
                  </a:txBody>
                  <a:tcPr/>
                </a:tc>
              </a:tr>
            </a:tbl>
          </a:graphicData>
        </a:graphic>
      </p:graphicFrame>
    </p:spTree>
    <p:extLst>
      <p:ext uri="{BB962C8B-B14F-4D97-AF65-F5344CB8AC3E}">
        <p14:creationId xmlns:p14="http://schemas.microsoft.com/office/powerpoint/2010/main" val="159653160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461326" y="1136250"/>
            <a:ext cx="6205695" cy="3600986"/>
          </a:xfrm>
          <a:prstGeom prst="rect">
            <a:avLst/>
          </a:prstGeom>
          <a:noFill/>
        </p:spPr>
        <p:txBody>
          <a:bodyPr wrap="none" rtlCol="0">
            <a:spAutoFit/>
          </a:bodyPr>
          <a:lstStyle/>
          <a:p>
            <a:pPr algn="ctr"/>
            <a:r>
              <a:rPr lang="en-US" sz="2400" b="1" i="1" u="sng" dirty="0" smtClean="0">
                <a:solidFill>
                  <a:schemeClr val="accent3">
                    <a:lumMod val="50000"/>
                  </a:schemeClr>
                </a:solidFill>
              </a:rPr>
              <a:t>Nature of the problem</a:t>
            </a:r>
          </a:p>
          <a:p>
            <a:pPr algn="ctr"/>
            <a:endParaRPr lang="en-US" sz="2400" b="1" i="1" u="sng" dirty="0" smtClean="0">
              <a:solidFill>
                <a:schemeClr val="accent3">
                  <a:lumMod val="50000"/>
                </a:schemeClr>
              </a:solidFill>
            </a:endParaRPr>
          </a:p>
          <a:p>
            <a:pPr algn="ctr"/>
            <a:endParaRPr lang="en-US" sz="2000" b="1" i="1" dirty="0" smtClean="0"/>
          </a:p>
          <a:p>
            <a:endParaRPr lang="en-US" sz="2000" dirty="0">
              <a:solidFill>
                <a:schemeClr val="accent6">
                  <a:lumMod val="50000"/>
                </a:schemeClr>
              </a:solidFill>
            </a:endParaRPr>
          </a:p>
          <a:p>
            <a:r>
              <a:rPr lang="en-US" sz="2000" dirty="0">
                <a:solidFill>
                  <a:schemeClr val="accent6">
                    <a:lumMod val="50000"/>
                  </a:schemeClr>
                </a:solidFill>
              </a:rPr>
              <a:t>Taking care of the environment is a global problem </a:t>
            </a:r>
            <a:endParaRPr lang="en-US" sz="2000" dirty="0" smtClean="0">
              <a:solidFill>
                <a:schemeClr val="accent6">
                  <a:lumMod val="50000"/>
                </a:schemeClr>
              </a:solidFill>
            </a:endParaRPr>
          </a:p>
          <a:p>
            <a:r>
              <a:rPr lang="en-US" sz="2000" dirty="0" smtClean="0">
                <a:solidFill>
                  <a:schemeClr val="accent6">
                    <a:lumMod val="50000"/>
                  </a:schemeClr>
                </a:solidFill>
              </a:rPr>
              <a:t>that needs </a:t>
            </a:r>
            <a:r>
              <a:rPr lang="en-US" sz="2000" dirty="0">
                <a:solidFill>
                  <a:schemeClr val="accent6">
                    <a:lumMod val="50000"/>
                  </a:schemeClr>
                </a:solidFill>
              </a:rPr>
              <a:t>everyone </a:t>
            </a:r>
            <a:r>
              <a:rPr lang="en-US" sz="2000" dirty="0" smtClean="0">
                <a:solidFill>
                  <a:schemeClr val="accent6">
                    <a:lumMod val="50000"/>
                  </a:schemeClr>
                </a:solidFill>
              </a:rPr>
              <a:t>concerns </a:t>
            </a:r>
            <a:r>
              <a:rPr lang="en-US" sz="2000" dirty="0">
                <a:solidFill>
                  <a:schemeClr val="accent6">
                    <a:lumMod val="50000"/>
                  </a:schemeClr>
                </a:solidFill>
              </a:rPr>
              <a:t>and participation.  </a:t>
            </a:r>
            <a:endParaRPr lang="en-US" sz="2000" dirty="0" smtClean="0">
              <a:solidFill>
                <a:schemeClr val="accent6">
                  <a:lumMod val="50000"/>
                </a:schemeClr>
              </a:solidFill>
            </a:endParaRPr>
          </a:p>
          <a:p>
            <a:r>
              <a:rPr lang="en-US" sz="2000" dirty="0" smtClean="0">
                <a:solidFill>
                  <a:schemeClr val="accent6">
                    <a:lumMod val="50000"/>
                  </a:schemeClr>
                </a:solidFill>
              </a:rPr>
              <a:t>Communities </a:t>
            </a:r>
            <a:r>
              <a:rPr lang="en-US" sz="2000" dirty="0">
                <a:solidFill>
                  <a:schemeClr val="accent6">
                    <a:lumMod val="50000"/>
                  </a:schemeClr>
                </a:solidFill>
              </a:rPr>
              <a:t>around the world work together to create </a:t>
            </a:r>
            <a:endParaRPr lang="en-US" sz="2000" dirty="0" smtClean="0">
              <a:solidFill>
                <a:schemeClr val="accent6">
                  <a:lumMod val="50000"/>
                </a:schemeClr>
              </a:solidFill>
            </a:endParaRPr>
          </a:p>
          <a:p>
            <a:r>
              <a:rPr lang="en-US" sz="2000" dirty="0" smtClean="0">
                <a:solidFill>
                  <a:schemeClr val="accent6">
                    <a:lumMod val="50000"/>
                  </a:schemeClr>
                </a:solidFill>
              </a:rPr>
              <a:t>environmental </a:t>
            </a:r>
            <a:r>
              <a:rPr lang="en-US" sz="2000" dirty="0">
                <a:solidFill>
                  <a:schemeClr val="accent6">
                    <a:lumMod val="50000"/>
                  </a:schemeClr>
                </a:solidFill>
              </a:rPr>
              <a:t>solutions, </a:t>
            </a:r>
            <a:r>
              <a:rPr lang="en-US" sz="2000" dirty="0" smtClean="0">
                <a:solidFill>
                  <a:schemeClr val="accent6">
                    <a:lumMod val="50000"/>
                  </a:schemeClr>
                </a:solidFill>
              </a:rPr>
              <a:t>solving </a:t>
            </a:r>
            <a:r>
              <a:rPr lang="en-US" sz="2000" dirty="0">
                <a:solidFill>
                  <a:schemeClr val="accent6">
                    <a:lumMod val="50000"/>
                  </a:schemeClr>
                </a:solidFill>
              </a:rPr>
              <a:t>particular </a:t>
            </a:r>
            <a:r>
              <a:rPr lang="en-US" sz="2000" dirty="0" smtClean="0">
                <a:solidFill>
                  <a:schemeClr val="accent6">
                    <a:lumMod val="50000"/>
                  </a:schemeClr>
                </a:solidFill>
              </a:rPr>
              <a:t>situations </a:t>
            </a:r>
          </a:p>
          <a:p>
            <a:r>
              <a:rPr lang="en-US" sz="2000" dirty="0" smtClean="0">
                <a:solidFill>
                  <a:schemeClr val="accent6">
                    <a:lumMod val="50000"/>
                  </a:schemeClr>
                </a:solidFill>
              </a:rPr>
              <a:t>that </a:t>
            </a:r>
            <a:r>
              <a:rPr lang="en-US" sz="2000" dirty="0">
                <a:solidFill>
                  <a:schemeClr val="accent6">
                    <a:lumMod val="50000"/>
                  </a:schemeClr>
                </a:solidFill>
              </a:rPr>
              <a:t>could be shared  with others . </a:t>
            </a:r>
          </a:p>
          <a:p>
            <a:r>
              <a:rPr lang="en-US" sz="2000" dirty="0">
                <a:solidFill>
                  <a:schemeClr val="accent6">
                    <a:lumMod val="50000"/>
                  </a:schemeClr>
                </a:solidFill>
              </a:rPr>
              <a:t>Design a product or a solution  </a:t>
            </a:r>
            <a:r>
              <a:rPr lang="en-US" sz="2000" dirty="0" smtClean="0">
                <a:solidFill>
                  <a:schemeClr val="accent6">
                    <a:lumMod val="50000"/>
                  </a:schemeClr>
                </a:solidFill>
              </a:rPr>
              <a:t>for </a:t>
            </a:r>
            <a:r>
              <a:rPr lang="en-US" sz="2000" dirty="0">
                <a:solidFill>
                  <a:schemeClr val="accent6">
                    <a:lumMod val="50000"/>
                  </a:schemeClr>
                </a:solidFill>
              </a:rPr>
              <a:t>any environmental</a:t>
            </a:r>
          </a:p>
          <a:p>
            <a:r>
              <a:rPr lang="en-US" sz="2000" dirty="0">
                <a:solidFill>
                  <a:schemeClr val="accent6">
                    <a:lumMod val="50000"/>
                  </a:schemeClr>
                </a:solidFill>
              </a:rPr>
              <a:t>problem for the CCB community.</a:t>
            </a:r>
          </a:p>
        </p:txBody>
      </p:sp>
    </p:spTree>
    <p:extLst>
      <p:ext uri="{BB962C8B-B14F-4D97-AF65-F5344CB8AC3E}">
        <p14:creationId xmlns:p14="http://schemas.microsoft.com/office/powerpoint/2010/main" val="208547479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23363" y="812680"/>
            <a:ext cx="8326140" cy="4801315"/>
          </a:xfrm>
          <a:prstGeom prst="rect">
            <a:avLst/>
          </a:prstGeom>
        </p:spPr>
        <p:txBody>
          <a:bodyPr wrap="square">
            <a:spAutoFit/>
          </a:bodyPr>
          <a:lstStyle/>
          <a:p>
            <a:r>
              <a:rPr lang="en-US" dirty="0"/>
              <a:t>Students will need to identify a problem to solve, explain it and justify the need to solve it.</a:t>
            </a:r>
          </a:p>
          <a:p>
            <a:endParaRPr lang="en-US" dirty="0" smtClean="0"/>
          </a:p>
          <a:p>
            <a:endParaRPr lang="en-US" dirty="0"/>
          </a:p>
          <a:p>
            <a:pPr marL="2114550" lvl="4" indent="-285750">
              <a:buFont typeface="Arial"/>
              <a:buChar char="•"/>
            </a:pPr>
            <a:r>
              <a:rPr lang="en-US" dirty="0"/>
              <a:t>What is the nature of the problem?</a:t>
            </a:r>
          </a:p>
          <a:p>
            <a:pPr marL="2114550" lvl="4" indent="-285750">
              <a:buFont typeface="Arial"/>
              <a:buChar char="•"/>
            </a:pPr>
            <a:r>
              <a:rPr lang="en-US" dirty="0"/>
              <a:t>Who is it a problem for?</a:t>
            </a:r>
          </a:p>
          <a:p>
            <a:pPr marL="2114550" lvl="4" indent="-285750">
              <a:buFont typeface="Arial"/>
              <a:buChar char="•"/>
            </a:pPr>
            <a:r>
              <a:rPr lang="en-US" dirty="0"/>
              <a:t>Where is the problem occurring?</a:t>
            </a:r>
          </a:p>
          <a:p>
            <a:pPr marL="2114550" lvl="4" indent="-285750">
              <a:buFont typeface="Arial"/>
              <a:buChar char="•"/>
            </a:pPr>
            <a:r>
              <a:rPr lang="en-US" dirty="0"/>
              <a:t>What is the cause of the problem?</a:t>
            </a:r>
          </a:p>
          <a:p>
            <a:pPr marL="2114550" lvl="4" indent="-285750">
              <a:buFont typeface="Arial"/>
              <a:buChar char="•"/>
            </a:pPr>
            <a:r>
              <a:rPr lang="en-US" dirty="0"/>
              <a:t>What effect is the problem having</a:t>
            </a:r>
            <a:r>
              <a:rPr lang="en-US" dirty="0" smtClean="0"/>
              <a:t>?</a:t>
            </a:r>
          </a:p>
          <a:p>
            <a:pPr marL="2114550" lvl="4" indent="-285750">
              <a:buFont typeface="Arial"/>
              <a:buChar char="•"/>
            </a:pPr>
            <a:endParaRPr lang="en-US" dirty="0" smtClean="0"/>
          </a:p>
          <a:p>
            <a:pPr marL="2114550" lvl="4" indent="-285750">
              <a:buFont typeface="Arial"/>
              <a:buChar char="•"/>
            </a:pPr>
            <a:endParaRPr lang="en-US" dirty="0" smtClean="0"/>
          </a:p>
          <a:p>
            <a:pPr lvl="4"/>
            <a:endParaRPr lang="en-US" dirty="0"/>
          </a:p>
          <a:p>
            <a:r>
              <a:rPr lang="en-US" dirty="0"/>
              <a:t>Strategies to answer the above questions may include:</a:t>
            </a:r>
          </a:p>
          <a:p>
            <a:endParaRPr lang="en-US" dirty="0"/>
          </a:p>
          <a:p>
            <a:pPr marL="285750" lvl="0" indent="-285750">
              <a:buFont typeface="Arial"/>
              <a:buChar char="•"/>
            </a:pPr>
            <a:r>
              <a:rPr lang="en-US" dirty="0"/>
              <a:t>identifying a target user </a:t>
            </a:r>
            <a:endParaRPr lang="en-US" dirty="0" smtClean="0"/>
          </a:p>
          <a:p>
            <a:pPr marL="285750" lvl="0" indent="-285750">
              <a:buFont typeface="Arial"/>
              <a:buChar char="•"/>
            </a:pPr>
            <a:r>
              <a:rPr lang="en-US" dirty="0" smtClean="0"/>
              <a:t>observing</a:t>
            </a:r>
            <a:r>
              <a:rPr lang="en-US" dirty="0"/>
              <a:t>, filming and/or photographing users interacting with a product</a:t>
            </a:r>
          </a:p>
          <a:p>
            <a:pPr marL="285750" lvl="0" indent="-285750">
              <a:buFont typeface="Arial"/>
              <a:buChar char="•"/>
            </a:pPr>
            <a:r>
              <a:rPr lang="en-US" dirty="0"/>
              <a:t>collecting </a:t>
            </a:r>
            <a:r>
              <a:rPr lang="en-US" dirty="0" smtClean="0"/>
              <a:t>data</a:t>
            </a:r>
            <a:endParaRPr lang="en-US" dirty="0"/>
          </a:p>
        </p:txBody>
      </p:sp>
    </p:spTree>
    <p:extLst>
      <p:ext uri="{BB962C8B-B14F-4D97-AF65-F5344CB8AC3E}">
        <p14:creationId xmlns:p14="http://schemas.microsoft.com/office/powerpoint/2010/main" val="35924712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006600" y="0"/>
            <a:ext cx="5118706" cy="6858000"/>
          </a:xfrm>
          <a:prstGeom prst="rect">
            <a:avLst/>
          </a:prstGeom>
        </p:spPr>
      </p:pic>
    </p:spTree>
    <p:extLst>
      <p:ext uri="{BB962C8B-B14F-4D97-AF65-F5344CB8AC3E}">
        <p14:creationId xmlns:p14="http://schemas.microsoft.com/office/powerpoint/2010/main" val="10883018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99193" y="449565"/>
            <a:ext cx="8149815" cy="923330"/>
          </a:xfrm>
          <a:prstGeom prst="rect">
            <a:avLst/>
          </a:prstGeom>
          <a:noFill/>
        </p:spPr>
        <p:txBody>
          <a:bodyPr wrap="square" rtlCol="0">
            <a:spAutoFit/>
          </a:bodyPr>
          <a:lstStyle/>
          <a:p>
            <a:r>
              <a:rPr lang="en-US" b="1" dirty="0" smtClean="0"/>
              <a:t>Strand 2</a:t>
            </a:r>
          </a:p>
          <a:p>
            <a:r>
              <a:rPr lang="en-GB" dirty="0"/>
              <a:t>Identify and prioritize the primary and secondary research needed </a:t>
            </a:r>
            <a:r>
              <a:rPr lang="en-GB" dirty="0" smtClean="0"/>
              <a:t>to </a:t>
            </a:r>
            <a:r>
              <a:rPr lang="en-GB" dirty="0"/>
              <a:t>develop a solution to the </a:t>
            </a:r>
            <a:r>
              <a:rPr lang="en-GB" dirty="0" smtClean="0"/>
              <a:t>problem</a:t>
            </a:r>
            <a:endParaRPr lang="en-US" dirty="0"/>
          </a:p>
        </p:txBody>
      </p:sp>
      <p:sp>
        <p:nvSpPr>
          <p:cNvPr id="3" name="Rectangle 2"/>
          <p:cNvSpPr/>
          <p:nvPr/>
        </p:nvSpPr>
        <p:spPr>
          <a:xfrm>
            <a:off x="1376086" y="1731543"/>
            <a:ext cx="6643890" cy="584776"/>
          </a:xfrm>
          <a:prstGeom prst="rect">
            <a:avLst/>
          </a:prstGeom>
        </p:spPr>
        <p:txBody>
          <a:bodyPr wrap="square">
            <a:spAutoFit/>
          </a:bodyPr>
          <a:lstStyle/>
          <a:p>
            <a:pPr marL="285750" indent="-285750">
              <a:buFont typeface="Wingdings" charset="2"/>
              <a:buChar char="Ø"/>
            </a:pPr>
            <a:r>
              <a:rPr lang="en-GB" sz="1600" dirty="0"/>
              <a:t>outline the key points of inquiry and identify which are priorities</a:t>
            </a:r>
            <a:r>
              <a:rPr lang="en-US" sz="1600" dirty="0"/>
              <a:t> </a:t>
            </a:r>
            <a:endParaRPr lang="en-US" sz="1600" dirty="0" smtClean="0"/>
          </a:p>
          <a:p>
            <a:pPr marL="285750" indent="-285750">
              <a:buFont typeface="Wingdings" charset="2"/>
              <a:buChar char="Ø"/>
            </a:pPr>
            <a:r>
              <a:rPr lang="en-GB" sz="1600" dirty="0"/>
              <a:t>determine which data is relevant to the development of a solution</a:t>
            </a:r>
            <a:r>
              <a:rPr lang="en-US" sz="1600" dirty="0"/>
              <a:t> </a:t>
            </a:r>
          </a:p>
        </p:txBody>
      </p:sp>
      <p:graphicFrame>
        <p:nvGraphicFramePr>
          <p:cNvPr id="6" name="Table 5"/>
          <p:cNvGraphicFramePr>
            <a:graphicFrameLocks noGrp="1"/>
          </p:cNvGraphicFramePr>
          <p:nvPr>
            <p:extLst>
              <p:ext uri="{D42A27DB-BD31-4B8C-83A1-F6EECF244321}">
                <p14:modId xmlns:p14="http://schemas.microsoft.com/office/powerpoint/2010/main" val="1239671927"/>
              </p:ext>
            </p:extLst>
          </p:nvPr>
        </p:nvGraphicFramePr>
        <p:xfrm>
          <a:off x="599193" y="3129954"/>
          <a:ext cx="7853926" cy="2804159"/>
        </p:xfrm>
        <a:graphic>
          <a:graphicData uri="http://schemas.openxmlformats.org/drawingml/2006/table">
            <a:tbl>
              <a:tblPr firstRow="1" bandRow="1">
                <a:tableStyleId>{5C22544A-7EE6-4342-B048-85BDC9FD1C3A}</a:tableStyleId>
              </a:tblPr>
              <a:tblGrid>
                <a:gridCol w="5013396"/>
                <a:gridCol w="2840530"/>
              </a:tblGrid>
              <a:tr h="301900">
                <a:tc>
                  <a:txBody>
                    <a:bodyPr/>
                    <a:lstStyle/>
                    <a:p>
                      <a:r>
                        <a:rPr lang="en-GB" sz="1600" b="1" kern="1200" dirty="0" smtClean="0">
                          <a:solidFill>
                            <a:schemeClr val="lt1"/>
                          </a:solidFill>
                          <a:effectLst/>
                          <a:latin typeface="+mn-lt"/>
                          <a:ea typeface="+mn-ea"/>
                          <a:cs typeface="+mn-cs"/>
                        </a:rPr>
                        <a:t>Primary research</a:t>
                      </a:r>
                      <a:r>
                        <a:rPr lang="en-GB" sz="1600" b="1" kern="1200" baseline="0" dirty="0" smtClean="0">
                          <a:solidFill>
                            <a:schemeClr val="lt1"/>
                          </a:solidFill>
                          <a:effectLst/>
                          <a:latin typeface="+mn-lt"/>
                          <a:ea typeface="+mn-ea"/>
                          <a:cs typeface="+mn-cs"/>
                        </a:rPr>
                        <a:t> </a:t>
                      </a:r>
                      <a:r>
                        <a:rPr lang="en-GB" sz="1600" b="1" kern="1200" dirty="0" smtClean="0">
                          <a:solidFill>
                            <a:schemeClr val="lt1"/>
                          </a:solidFill>
                          <a:effectLst/>
                          <a:latin typeface="+mn-lt"/>
                          <a:ea typeface="+mn-ea"/>
                          <a:cs typeface="+mn-cs"/>
                        </a:rPr>
                        <a:t>(Direct: First-hand research) </a:t>
                      </a:r>
                      <a:endParaRPr lang="en-US" sz="1600" dirty="0"/>
                    </a:p>
                  </a:txBody>
                  <a:tcPr/>
                </a:tc>
                <a:tc>
                  <a:txBody>
                    <a:bodyPr/>
                    <a:lstStyle/>
                    <a:p>
                      <a:r>
                        <a:rPr lang="en-GB" sz="1400" b="1" kern="1200" dirty="0" smtClean="0">
                          <a:solidFill>
                            <a:schemeClr val="lt1"/>
                          </a:solidFill>
                          <a:effectLst/>
                          <a:latin typeface="+mn-lt"/>
                          <a:ea typeface="+mn-ea"/>
                          <a:cs typeface="+mn-cs"/>
                        </a:rPr>
                        <a:t>Secondary research</a:t>
                      </a:r>
                      <a:br>
                        <a:rPr lang="en-GB" sz="1400" b="1" kern="1200" dirty="0" smtClean="0">
                          <a:solidFill>
                            <a:schemeClr val="lt1"/>
                          </a:solidFill>
                          <a:effectLst/>
                          <a:latin typeface="+mn-lt"/>
                          <a:ea typeface="+mn-ea"/>
                          <a:cs typeface="+mn-cs"/>
                        </a:rPr>
                      </a:br>
                      <a:r>
                        <a:rPr lang="en-GB" sz="1400" b="1" kern="1200" dirty="0" smtClean="0">
                          <a:solidFill>
                            <a:schemeClr val="lt1"/>
                          </a:solidFill>
                          <a:effectLst/>
                          <a:latin typeface="+mn-lt"/>
                          <a:ea typeface="+mn-ea"/>
                          <a:cs typeface="+mn-cs"/>
                        </a:rPr>
                        <a:t>(Indirect: Desk research) </a:t>
                      </a:r>
                      <a:endParaRPr lang="en-US" sz="1400"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dk1"/>
                          </a:solidFill>
                          <a:effectLst/>
                          <a:latin typeface="+mn-lt"/>
                          <a:ea typeface="+mn-ea"/>
                          <a:cs typeface="+mn-cs"/>
                        </a:rPr>
                        <a:t>All primary research is carried out by the student, who collects his or her own data</a:t>
                      </a:r>
                      <a:r>
                        <a:rPr lang="en-GB" sz="1200" kern="1200" dirty="0" smtClean="0">
                          <a:solidFill>
                            <a:schemeClr val="dk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dk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s-CO" sz="1200" kern="1200" dirty="0" smtClean="0">
                          <a:solidFill>
                            <a:schemeClr val="dk1"/>
                          </a:solidFill>
                          <a:effectLst/>
                          <a:latin typeface="+mn-lt"/>
                          <a:ea typeface="+mn-ea"/>
                          <a:cs typeface="+mn-cs"/>
                        </a:rPr>
                        <a:t>Examples include</a:t>
                      </a:r>
                      <a:r>
                        <a:rPr lang="es-CO" sz="1200" kern="1200" dirty="0" smtClean="0">
                          <a:solidFill>
                            <a:schemeClr val="dk1"/>
                          </a:solidFill>
                          <a:effectLst/>
                          <a:latin typeface="+mn-lt"/>
                          <a:ea typeface="+mn-ea"/>
                          <a:cs typeface="+mn-cs"/>
                        </a:rPr>
                        <a:t>:</a:t>
                      </a:r>
                    </a:p>
                    <a:p>
                      <a:pPr marL="0" marR="0" indent="0" algn="l" defTabSz="914400" rtl="0" eaLnBrk="1" fontAlgn="auto" latinLnBrk="0" hangingPunct="1">
                        <a:lnSpc>
                          <a:spcPct val="100000"/>
                        </a:lnSpc>
                        <a:spcBef>
                          <a:spcPts val="0"/>
                        </a:spcBef>
                        <a:spcAft>
                          <a:spcPts val="0"/>
                        </a:spcAft>
                        <a:buClrTx/>
                        <a:buSzTx/>
                        <a:buFontTx/>
                        <a:buNone/>
                        <a:tabLst/>
                        <a:defRPr/>
                      </a:pPr>
                      <a:endParaRPr lang="es-CO" sz="1200" kern="1200" dirty="0" smtClean="0">
                        <a:solidFill>
                          <a:schemeClr val="dk1"/>
                        </a:solidFill>
                        <a:effectLst/>
                        <a:latin typeface="+mn-lt"/>
                        <a:ea typeface="+mn-ea"/>
                        <a:cs typeface="+mn-cs"/>
                      </a:endParaRPr>
                    </a:p>
                    <a:p>
                      <a:pPr marL="285750" lvl="0" indent="-285750">
                        <a:buFont typeface="Arial"/>
                        <a:buChar char="•"/>
                      </a:pPr>
                      <a:r>
                        <a:rPr lang="en-GB" sz="1200" kern="1200" dirty="0" smtClean="0">
                          <a:solidFill>
                            <a:schemeClr val="dk1"/>
                          </a:solidFill>
                          <a:effectLst/>
                          <a:latin typeface="+mn-lt"/>
                          <a:ea typeface="+mn-ea"/>
                          <a:cs typeface="+mn-cs"/>
                        </a:rPr>
                        <a:t>conducting interviews, surveys </a:t>
                      </a:r>
                      <a:r>
                        <a:rPr lang="en-GB" sz="1200" kern="1200" dirty="0" smtClean="0">
                          <a:solidFill>
                            <a:schemeClr val="dk1"/>
                          </a:solidFill>
                          <a:effectLst/>
                          <a:latin typeface="+mn-lt"/>
                          <a:ea typeface="+mn-ea"/>
                          <a:cs typeface="+mn-cs"/>
                        </a:rPr>
                        <a:t>(experts)</a:t>
                      </a:r>
                    </a:p>
                    <a:p>
                      <a:pPr marL="285750" lvl="0" indent="-285750">
                        <a:buFont typeface="Arial"/>
                        <a:buChar char="•"/>
                      </a:pPr>
                      <a:endParaRPr lang="es-ES_tradnl" sz="1200" kern="1200" dirty="0" smtClean="0">
                        <a:solidFill>
                          <a:schemeClr val="dk1"/>
                        </a:solidFill>
                        <a:effectLst/>
                        <a:latin typeface="+mn-lt"/>
                        <a:ea typeface="+mn-ea"/>
                        <a:cs typeface="+mn-cs"/>
                      </a:endParaRPr>
                    </a:p>
                    <a:p>
                      <a:pPr marL="285750" lvl="0" indent="-285750">
                        <a:buFont typeface="Arial"/>
                        <a:buChar char="•"/>
                      </a:pPr>
                      <a:r>
                        <a:rPr lang="en-GB" sz="1200" kern="1200" dirty="0" smtClean="0">
                          <a:solidFill>
                            <a:schemeClr val="dk1"/>
                          </a:solidFill>
                          <a:effectLst/>
                          <a:latin typeface="+mn-lt"/>
                          <a:ea typeface="+mn-ea"/>
                          <a:cs typeface="+mn-cs"/>
                        </a:rPr>
                        <a:t>observing </a:t>
                      </a:r>
                      <a:r>
                        <a:rPr lang="en-GB" sz="1200" kern="1200" dirty="0" smtClean="0">
                          <a:solidFill>
                            <a:schemeClr val="dk1"/>
                          </a:solidFill>
                          <a:effectLst/>
                          <a:latin typeface="+mn-lt"/>
                          <a:ea typeface="+mn-ea"/>
                          <a:cs typeface="+mn-cs"/>
                        </a:rPr>
                        <a:t>users interacting within the situation and making </a:t>
                      </a:r>
                      <a:r>
                        <a:rPr lang="en-GB" sz="1200" kern="1200" dirty="0" smtClean="0">
                          <a:solidFill>
                            <a:schemeClr val="dk1"/>
                          </a:solidFill>
                          <a:effectLst/>
                          <a:latin typeface="+mn-lt"/>
                          <a:ea typeface="+mn-ea"/>
                          <a:cs typeface="+mn-cs"/>
                        </a:rPr>
                        <a:t>notes</a:t>
                      </a:r>
                    </a:p>
                    <a:p>
                      <a:pPr marL="285750" lvl="0" indent="-285750">
                        <a:buFont typeface="Arial"/>
                        <a:buChar char="•"/>
                      </a:pPr>
                      <a:endParaRPr lang="en-US" sz="1200" kern="1200" dirty="0" smtClean="0">
                        <a:solidFill>
                          <a:schemeClr val="dk1"/>
                        </a:solidFill>
                        <a:effectLst/>
                        <a:latin typeface="+mn-lt"/>
                        <a:ea typeface="+mn-ea"/>
                        <a:cs typeface="+mn-cs"/>
                      </a:endParaRPr>
                    </a:p>
                    <a:p>
                      <a:pPr marL="285750" lvl="0" indent="-285750">
                        <a:buFont typeface="Arial"/>
                        <a:buChar char="•"/>
                      </a:pPr>
                      <a:r>
                        <a:rPr lang="en-GB" sz="1200" kern="1200" dirty="0" smtClean="0">
                          <a:solidFill>
                            <a:schemeClr val="dk1"/>
                          </a:solidFill>
                          <a:effectLst/>
                          <a:latin typeface="+mn-lt"/>
                          <a:ea typeface="+mn-ea"/>
                          <a:cs typeface="+mn-cs"/>
                        </a:rPr>
                        <a:t>analysing products that have things in common with the problem</a:t>
                      </a:r>
                      <a:endParaRPr lang="en-US" sz="1200" kern="1200" dirty="0" smtClean="0">
                        <a:solidFill>
                          <a:schemeClr val="dk1"/>
                        </a:solidFill>
                        <a:effectLst/>
                        <a:latin typeface="+mn-lt"/>
                        <a:ea typeface="+mn-ea"/>
                        <a:cs typeface="+mn-cs"/>
                      </a:endParaRPr>
                    </a:p>
                    <a:p>
                      <a:pPr marL="285750" lvl="0" indent="-285750">
                        <a:buFont typeface="Arial"/>
                        <a:buChar char="•"/>
                      </a:pPr>
                      <a:endParaRPr lang="es-ES_tradnl" sz="1200" kern="1200" dirty="0" smtClean="0">
                        <a:solidFill>
                          <a:schemeClr val="dk1"/>
                        </a:solidFill>
                        <a:effectLst/>
                        <a:latin typeface="+mn-lt"/>
                        <a:ea typeface="+mn-ea"/>
                        <a:cs typeface="+mn-cs"/>
                      </a:endParaRPr>
                    </a:p>
                    <a:p>
                      <a:pPr marL="285750" lvl="0" indent="-285750">
                        <a:buFont typeface="Arial"/>
                        <a:buChar char="•"/>
                      </a:pPr>
                      <a:r>
                        <a:rPr lang="en-GB" sz="1200" kern="1200" dirty="0" smtClean="0">
                          <a:solidFill>
                            <a:schemeClr val="dk1"/>
                          </a:solidFill>
                          <a:effectLst/>
                          <a:latin typeface="+mn-lt"/>
                          <a:ea typeface="+mn-ea"/>
                          <a:cs typeface="+mn-cs"/>
                        </a:rPr>
                        <a:t>experimenting </a:t>
                      </a:r>
                      <a:r>
                        <a:rPr lang="en-GB" sz="1200" kern="1200" dirty="0" smtClean="0">
                          <a:solidFill>
                            <a:schemeClr val="dk1"/>
                          </a:solidFill>
                          <a:effectLst/>
                          <a:latin typeface="+mn-lt"/>
                          <a:ea typeface="+mn-ea"/>
                          <a:cs typeface="+mn-cs"/>
                        </a:rPr>
                        <a:t>with </a:t>
                      </a:r>
                      <a:r>
                        <a:rPr lang="en-GB" sz="1200" kern="1200" dirty="0" smtClean="0">
                          <a:solidFill>
                            <a:schemeClr val="dk1"/>
                          </a:solidFill>
                          <a:effectLst/>
                          <a:latin typeface="+mn-lt"/>
                          <a:ea typeface="+mn-ea"/>
                          <a:cs typeface="+mn-cs"/>
                        </a:rPr>
                        <a:t>materials</a:t>
                      </a:r>
                      <a:endParaRPr lang="en-US" sz="1200" kern="1200" dirty="0" smtClean="0">
                        <a:solidFill>
                          <a:schemeClr val="dk1"/>
                        </a:solidFill>
                        <a:effectLst/>
                        <a:latin typeface="+mn-lt"/>
                        <a:ea typeface="+mn-ea"/>
                        <a:cs typeface="+mn-cs"/>
                      </a:endParaRPr>
                    </a:p>
                  </a:txBody>
                  <a:tcPr/>
                </a:tc>
                <a:tc>
                  <a:txBody>
                    <a:bodyPr/>
                    <a:lstStyle/>
                    <a:p>
                      <a:r>
                        <a:rPr lang="en-GB" sz="1200" kern="1200" dirty="0" smtClean="0">
                          <a:solidFill>
                            <a:schemeClr val="dk1"/>
                          </a:solidFill>
                          <a:effectLst/>
                          <a:latin typeface="+mn-lt"/>
                          <a:ea typeface="+mn-ea"/>
                          <a:cs typeface="+mn-cs"/>
                        </a:rPr>
                        <a:t>Secondary research involves using data collected by other people.</a:t>
                      </a:r>
                      <a:endParaRPr lang="en-US" sz="1200" kern="1200" dirty="0" smtClean="0">
                        <a:solidFill>
                          <a:schemeClr val="dk1"/>
                        </a:solidFill>
                        <a:effectLst/>
                        <a:latin typeface="+mn-lt"/>
                        <a:ea typeface="+mn-ea"/>
                        <a:cs typeface="+mn-cs"/>
                      </a:endParaRPr>
                    </a:p>
                    <a:p>
                      <a:r>
                        <a:rPr lang="es-CO" sz="1200" kern="1200" dirty="0" smtClean="0">
                          <a:solidFill>
                            <a:schemeClr val="dk1"/>
                          </a:solidFill>
                          <a:effectLst/>
                          <a:latin typeface="+mn-lt"/>
                          <a:ea typeface="+mn-ea"/>
                          <a:cs typeface="+mn-cs"/>
                        </a:rPr>
                        <a:t>Examples include</a:t>
                      </a:r>
                      <a:r>
                        <a:rPr lang="es-CO" sz="1200" kern="1200" dirty="0" smtClean="0">
                          <a:solidFill>
                            <a:schemeClr val="dk1"/>
                          </a:solidFill>
                          <a:effectLst/>
                          <a:latin typeface="+mn-lt"/>
                          <a:ea typeface="+mn-ea"/>
                          <a:cs typeface="+mn-cs"/>
                        </a:rPr>
                        <a:t>:</a:t>
                      </a:r>
                    </a:p>
                    <a:p>
                      <a:endParaRPr lang="en-US" sz="1200" kern="1200" dirty="0" smtClean="0">
                        <a:solidFill>
                          <a:schemeClr val="dk1"/>
                        </a:solidFill>
                        <a:effectLst/>
                        <a:latin typeface="+mn-lt"/>
                        <a:ea typeface="+mn-ea"/>
                        <a:cs typeface="+mn-cs"/>
                      </a:endParaRPr>
                    </a:p>
                    <a:p>
                      <a:pPr marL="285750" lvl="0" indent="-285750">
                        <a:buFont typeface="Arial"/>
                        <a:buChar char="•"/>
                      </a:pPr>
                      <a:r>
                        <a:rPr lang="en-GB" sz="1200" kern="1200" dirty="0" smtClean="0">
                          <a:solidFill>
                            <a:schemeClr val="dk1"/>
                          </a:solidFill>
                          <a:effectLst/>
                          <a:latin typeface="+mn-lt"/>
                          <a:ea typeface="+mn-ea"/>
                          <a:cs typeface="+mn-cs"/>
                        </a:rPr>
                        <a:t>reading </a:t>
                      </a:r>
                      <a:r>
                        <a:rPr lang="en-GB" sz="1200" kern="1200" dirty="0" smtClean="0">
                          <a:solidFill>
                            <a:schemeClr val="dk1"/>
                          </a:solidFill>
                          <a:effectLst/>
                          <a:latin typeface="+mn-lt"/>
                          <a:ea typeface="+mn-ea"/>
                          <a:cs typeface="+mn-cs"/>
                        </a:rPr>
                        <a:t>accounts of a </a:t>
                      </a:r>
                      <a:r>
                        <a:rPr lang="en-GB" sz="1200" kern="1200" dirty="0" smtClean="0">
                          <a:solidFill>
                            <a:schemeClr val="dk1"/>
                          </a:solidFill>
                          <a:effectLst/>
                          <a:latin typeface="+mn-lt"/>
                          <a:ea typeface="+mn-ea"/>
                          <a:cs typeface="+mn-cs"/>
                        </a:rPr>
                        <a:t>problem</a:t>
                      </a:r>
                    </a:p>
                    <a:p>
                      <a:pPr marL="285750" lvl="0" indent="-285750">
                        <a:buFont typeface="Arial"/>
                        <a:buChar char="•"/>
                      </a:pPr>
                      <a:endParaRPr lang="en-US" sz="1200" kern="1200" dirty="0" smtClean="0">
                        <a:solidFill>
                          <a:schemeClr val="dk1"/>
                        </a:solidFill>
                        <a:effectLst/>
                        <a:latin typeface="+mn-lt"/>
                        <a:ea typeface="+mn-ea"/>
                        <a:cs typeface="+mn-cs"/>
                      </a:endParaRPr>
                    </a:p>
                    <a:p>
                      <a:pPr marL="285750" lvl="0" indent="-285750">
                        <a:buFont typeface="Arial"/>
                        <a:buChar char="•"/>
                      </a:pPr>
                      <a:r>
                        <a:rPr lang="en-GB" sz="1200" kern="1200" dirty="0" smtClean="0">
                          <a:solidFill>
                            <a:schemeClr val="dk1"/>
                          </a:solidFill>
                          <a:effectLst/>
                          <a:latin typeface="+mn-lt"/>
                          <a:ea typeface="+mn-ea"/>
                          <a:cs typeface="+mn-cs"/>
                        </a:rPr>
                        <a:t>analysing articles in magazines, journals and newspapers</a:t>
                      </a:r>
                      <a:endParaRPr lang="en-US" sz="1200" kern="1200" dirty="0" smtClean="0">
                        <a:solidFill>
                          <a:schemeClr val="dk1"/>
                        </a:solidFill>
                        <a:effectLst/>
                        <a:latin typeface="+mn-lt"/>
                        <a:ea typeface="+mn-ea"/>
                        <a:cs typeface="+mn-cs"/>
                      </a:endParaRPr>
                    </a:p>
                    <a:p>
                      <a:pPr marL="0" lvl="0" indent="0">
                        <a:buFont typeface="Arial"/>
                        <a:buNone/>
                      </a:pPr>
                      <a:endParaRPr lang="en-US" sz="1200" kern="1200" dirty="0" smtClean="0">
                        <a:solidFill>
                          <a:schemeClr val="dk1"/>
                        </a:solidFill>
                        <a:effectLst/>
                        <a:latin typeface="+mn-lt"/>
                        <a:ea typeface="+mn-ea"/>
                        <a:cs typeface="+mn-cs"/>
                      </a:endParaRPr>
                    </a:p>
                    <a:p>
                      <a:pPr marL="285750" indent="-285750">
                        <a:buFont typeface="Arial"/>
                        <a:buChar char="•"/>
                      </a:pPr>
                      <a:r>
                        <a:rPr lang="en-GB" sz="1200" kern="1200" dirty="0" smtClean="0">
                          <a:solidFill>
                            <a:schemeClr val="dk1"/>
                          </a:solidFill>
                          <a:effectLst/>
                          <a:latin typeface="+mn-lt"/>
                          <a:ea typeface="+mn-ea"/>
                          <a:cs typeface="+mn-cs"/>
                        </a:rPr>
                        <a:t>viewing videos about how to use materials, tools and processes</a:t>
                      </a:r>
                      <a:r>
                        <a:rPr lang="en-US" sz="1200" dirty="0" smtClean="0">
                          <a:effectLst/>
                        </a:rPr>
                        <a:t> </a:t>
                      </a:r>
                      <a:endParaRPr lang="en-US" sz="1200" dirty="0"/>
                    </a:p>
                  </a:txBody>
                  <a:tcPr/>
                </a:tc>
              </a:tr>
            </a:tbl>
          </a:graphicData>
        </a:graphic>
      </p:graphicFrame>
    </p:spTree>
    <p:extLst>
      <p:ext uri="{BB962C8B-B14F-4D97-AF65-F5344CB8AC3E}">
        <p14:creationId xmlns:p14="http://schemas.microsoft.com/office/powerpoint/2010/main" val="222381600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608365094"/>
              </p:ext>
            </p:extLst>
          </p:nvPr>
        </p:nvGraphicFramePr>
        <p:xfrm>
          <a:off x="296334" y="489990"/>
          <a:ext cx="8551335" cy="5532119"/>
        </p:xfrm>
        <a:graphic>
          <a:graphicData uri="http://schemas.openxmlformats.org/drawingml/2006/table">
            <a:tbl>
              <a:tblPr firstRow="1" bandRow="1">
                <a:tableStyleId>{5C22544A-7EE6-4342-B048-85BDC9FD1C3A}</a:tableStyleId>
              </a:tblPr>
              <a:tblGrid>
                <a:gridCol w="1114777"/>
                <a:gridCol w="2102556"/>
                <a:gridCol w="2152470"/>
                <a:gridCol w="2279077"/>
                <a:gridCol w="902455"/>
              </a:tblGrid>
              <a:tr h="370840">
                <a:tc>
                  <a:txBody>
                    <a:bodyPr/>
                    <a:lstStyle/>
                    <a:p>
                      <a:r>
                        <a:rPr lang="es-CO" sz="1400" b="1" kern="1200" dirty="0" smtClean="0">
                          <a:solidFill>
                            <a:schemeClr val="lt1"/>
                          </a:solidFill>
                          <a:effectLst/>
                          <a:latin typeface="+mn-lt"/>
                          <a:ea typeface="+mn-ea"/>
                          <a:cs typeface="+mn-cs"/>
                        </a:rPr>
                        <a:t>What will I research?</a:t>
                      </a:r>
                      <a:r>
                        <a:rPr lang="en-US" sz="1400" dirty="0" smtClean="0">
                          <a:effectLst/>
                        </a:rPr>
                        <a:t> </a:t>
                      </a:r>
                      <a:endParaRPr lang="en-US" sz="1400" dirty="0"/>
                    </a:p>
                  </a:txBody>
                  <a:tcPr/>
                </a:tc>
                <a:tc>
                  <a:txBody>
                    <a:bodyPr/>
                    <a:lstStyle/>
                    <a:p>
                      <a:r>
                        <a:rPr lang="en-GB" sz="1400" b="1" kern="1200" dirty="0" smtClean="0">
                          <a:solidFill>
                            <a:schemeClr val="lt1"/>
                          </a:solidFill>
                          <a:effectLst/>
                          <a:latin typeface="+mn-lt"/>
                          <a:ea typeface="+mn-ea"/>
                          <a:cs typeface="+mn-cs"/>
                        </a:rPr>
                        <a:t>How will I gather the information? </a:t>
                      </a:r>
                      <a:endParaRPr lang="en-US" sz="1400" b="1" kern="1200" dirty="0" smtClean="0">
                        <a:solidFill>
                          <a:schemeClr val="lt1"/>
                        </a:solidFill>
                        <a:effectLst/>
                        <a:latin typeface="+mn-lt"/>
                        <a:ea typeface="+mn-ea"/>
                        <a:cs typeface="+mn-cs"/>
                      </a:endParaRPr>
                    </a:p>
                    <a:p>
                      <a:r>
                        <a:rPr lang="es-CO" sz="1400" b="1" kern="1200" dirty="0" smtClean="0">
                          <a:solidFill>
                            <a:schemeClr val="lt1"/>
                          </a:solidFill>
                          <a:effectLst/>
                          <a:latin typeface="+mn-lt"/>
                          <a:ea typeface="+mn-ea"/>
                          <a:cs typeface="+mn-cs"/>
                        </a:rPr>
                        <a:t>PRIMARY SOURCE</a:t>
                      </a:r>
                      <a:r>
                        <a:rPr lang="en-US" sz="1400" dirty="0" smtClean="0">
                          <a:effectLst/>
                        </a:rPr>
                        <a:t> </a:t>
                      </a:r>
                      <a:endParaRPr lang="en-US" sz="1400" dirty="0"/>
                    </a:p>
                  </a:txBody>
                  <a:tcPr/>
                </a:tc>
                <a:tc>
                  <a:txBody>
                    <a:bodyPr/>
                    <a:lstStyle/>
                    <a:p>
                      <a:r>
                        <a:rPr lang="en-GB" sz="1400" b="1" kern="1200" dirty="0" smtClean="0">
                          <a:solidFill>
                            <a:schemeClr val="lt1"/>
                          </a:solidFill>
                          <a:effectLst/>
                          <a:latin typeface="+mn-lt"/>
                          <a:ea typeface="+mn-ea"/>
                          <a:cs typeface="+mn-cs"/>
                        </a:rPr>
                        <a:t>How will I gather the information?</a:t>
                      </a:r>
                      <a:endParaRPr lang="en-US" sz="1400" b="1" kern="1200" dirty="0" smtClean="0">
                        <a:solidFill>
                          <a:schemeClr val="lt1"/>
                        </a:solidFill>
                        <a:effectLst/>
                        <a:latin typeface="+mn-lt"/>
                        <a:ea typeface="+mn-ea"/>
                        <a:cs typeface="+mn-cs"/>
                      </a:endParaRPr>
                    </a:p>
                    <a:p>
                      <a:r>
                        <a:rPr lang="es-CO" sz="1400" b="1" kern="1200" dirty="0" smtClean="0">
                          <a:solidFill>
                            <a:schemeClr val="lt1"/>
                          </a:solidFill>
                          <a:effectLst/>
                          <a:latin typeface="+mn-lt"/>
                          <a:ea typeface="+mn-ea"/>
                          <a:cs typeface="+mn-cs"/>
                        </a:rPr>
                        <a:t>SECONDARY SOURCE</a:t>
                      </a:r>
                      <a:r>
                        <a:rPr lang="en-US" sz="1400" dirty="0" smtClean="0">
                          <a:effectLst/>
                        </a:rPr>
                        <a:t> </a:t>
                      </a:r>
                      <a:endParaRPr lang="en-US" sz="1400" dirty="0"/>
                    </a:p>
                  </a:txBody>
                  <a:tcPr/>
                </a:tc>
                <a:tc>
                  <a:txBody>
                    <a:bodyPr/>
                    <a:lstStyle/>
                    <a:p>
                      <a:r>
                        <a:rPr lang="en-GB" sz="1400" b="1" kern="1200" dirty="0" smtClean="0">
                          <a:solidFill>
                            <a:schemeClr val="lt1"/>
                          </a:solidFill>
                          <a:effectLst/>
                          <a:latin typeface="+mn-lt"/>
                          <a:ea typeface="+mn-ea"/>
                          <a:cs typeface="+mn-cs"/>
                        </a:rPr>
                        <a:t>Why will I research this information?</a:t>
                      </a:r>
                      <a:r>
                        <a:rPr lang="en-US" sz="1400" dirty="0" smtClean="0">
                          <a:effectLst/>
                        </a:rPr>
                        <a:t> </a:t>
                      </a:r>
                      <a:endParaRPr lang="en-US" sz="1400" dirty="0"/>
                    </a:p>
                  </a:txBody>
                  <a:tcPr/>
                </a:tc>
                <a:tc>
                  <a:txBody>
                    <a:bodyPr/>
                    <a:lstStyle/>
                    <a:p>
                      <a:r>
                        <a:rPr lang="en-GB" sz="1400" b="1" kern="1200" dirty="0" smtClean="0">
                          <a:solidFill>
                            <a:schemeClr val="lt1"/>
                          </a:solidFill>
                          <a:effectLst/>
                          <a:latin typeface="+mn-lt"/>
                          <a:ea typeface="+mn-ea"/>
                          <a:cs typeface="+mn-cs"/>
                        </a:rPr>
                        <a:t>When will I do this?</a:t>
                      </a:r>
                      <a:r>
                        <a:rPr lang="en-US" sz="1400" dirty="0" smtClean="0">
                          <a:effectLst/>
                        </a:rPr>
                        <a:t> </a:t>
                      </a:r>
                      <a:endParaRPr lang="en-US" sz="1400" dirty="0"/>
                    </a:p>
                  </a:txBody>
                  <a:tcPr/>
                </a:tc>
              </a:tr>
              <a:tr h="370840">
                <a:tc>
                  <a:txBody>
                    <a:bodyPr/>
                    <a:lstStyle/>
                    <a:p>
                      <a:r>
                        <a:rPr lang="es-CO" sz="1100" kern="1200" dirty="0" smtClean="0">
                          <a:solidFill>
                            <a:schemeClr val="dk1"/>
                          </a:solidFill>
                          <a:effectLst/>
                          <a:latin typeface="+mn-lt"/>
                          <a:ea typeface="+mn-ea"/>
                          <a:cs typeface="+mn-cs"/>
                        </a:rPr>
                        <a:t>End user (My Cousin)</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INTERVIEW</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I will interview my cousin to find out what colours she likes and what kind of drawings or graphics she wants on the jewellery box. What shapes does she want it to be and what features or any other extra things does she want on there.</a:t>
                      </a:r>
                      <a:r>
                        <a:rPr lang="en-US" sz="1100" dirty="0" smtClean="0">
                          <a:effectLst/>
                        </a:rPr>
                        <a:t> </a:t>
                      </a:r>
                      <a:endParaRPr lang="en-US" sz="1100" dirty="0"/>
                    </a:p>
                  </a:txBody>
                  <a:tcPr/>
                </a:tc>
                <a:tc>
                  <a:txBody>
                    <a:bodyPr/>
                    <a:lstStyle/>
                    <a:p>
                      <a:endParaRPr lang="en-US" sz="1100" dirty="0"/>
                    </a:p>
                  </a:txBody>
                  <a:tcPr/>
                </a:tc>
                <a:tc>
                  <a:txBody>
                    <a:bodyPr/>
                    <a:lstStyle/>
                    <a:p>
                      <a:r>
                        <a:rPr lang="en-GB" sz="1100" kern="1200" dirty="0" smtClean="0">
                          <a:solidFill>
                            <a:schemeClr val="dk1"/>
                          </a:solidFill>
                          <a:effectLst/>
                          <a:latin typeface="+mn-lt"/>
                          <a:ea typeface="+mn-ea"/>
                          <a:cs typeface="+mn-cs"/>
                        </a:rPr>
                        <a:t>I want to find out what items are to be stored in the jewellery box, how many of each items does she want and drawers, hanging space, mirrors etc. I also want to find out her preferred design ideas and colours so I know how to make it for her. </a:t>
                      </a:r>
                      <a:endParaRPr lang="en-US" sz="1100" dirty="0"/>
                    </a:p>
                  </a:txBody>
                  <a:tcPr/>
                </a:tc>
                <a:tc>
                  <a:txBody>
                    <a:bodyPr/>
                    <a:lstStyle/>
                    <a:p>
                      <a:r>
                        <a:rPr lang="es-CO" sz="1100" kern="1200" dirty="0" smtClean="0">
                          <a:solidFill>
                            <a:schemeClr val="dk1"/>
                          </a:solidFill>
                          <a:effectLst/>
                          <a:latin typeface="+mn-lt"/>
                          <a:ea typeface="+mn-ea"/>
                          <a:cs typeface="+mn-cs"/>
                        </a:rPr>
                        <a:t>Sept 22</a:t>
                      </a:r>
                      <a:r>
                        <a:rPr lang="es-CO" sz="1100" kern="1200" baseline="30000" dirty="0" smtClean="0">
                          <a:solidFill>
                            <a:schemeClr val="dk1"/>
                          </a:solidFill>
                          <a:effectLst/>
                          <a:latin typeface="+mn-lt"/>
                          <a:ea typeface="+mn-ea"/>
                          <a:cs typeface="+mn-cs"/>
                        </a:rPr>
                        <a:t>nd</a:t>
                      </a:r>
                      <a:r>
                        <a:rPr lang="es-CO" sz="1100" kern="1200" dirty="0" smtClean="0">
                          <a:solidFill>
                            <a:schemeClr val="dk1"/>
                          </a:solidFill>
                          <a:effectLst/>
                          <a:latin typeface="+mn-lt"/>
                          <a:ea typeface="+mn-ea"/>
                          <a:cs typeface="+mn-cs"/>
                        </a:rPr>
                        <a:t> </a:t>
                      </a:r>
                      <a:endParaRPr lang="en-US" sz="1100" dirty="0"/>
                    </a:p>
                  </a:txBody>
                  <a:tcPr/>
                </a:tc>
              </a:tr>
              <a:tr h="370840">
                <a:tc>
                  <a:txBody>
                    <a:bodyPr/>
                    <a:lstStyle/>
                    <a:p>
                      <a:r>
                        <a:rPr lang="es-CO" sz="1100" kern="1200" dirty="0" smtClean="0">
                          <a:solidFill>
                            <a:schemeClr val="dk1"/>
                          </a:solidFill>
                          <a:effectLst/>
                          <a:latin typeface="+mn-lt"/>
                          <a:ea typeface="+mn-ea"/>
                          <a:cs typeface="+mn-cs"/>
                        </a:rPr>
                        <a:t>Existing designs (field research)</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PHOTOS</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I will go to the shopping malls to take photos of existing jewellery boxes. This will help me by seeing different designs to help me with some ideas for my own design.</a:t>
                      </a:r>
                      <a:r>
                        <a:rPr lang="en-US" sz="1100" dirty="0" smtClean="0">
                          <a:effectLst/>
                        </a:rPr>
                        <a:t> </a:t>
                      </a:r>
                      <a:endParaRPr lang="en-US" sz="1100" dirty="0"/>
                    </a:p>
                  </a:txBody>
                  <a:tcPr/>
                </a:tc>
                <a:tc>
                  <a:txBody>
                    <a:bodyPr/>
                    <a:lstStyle/>
                    <a:p>
                      <a:endParaRPr lang="en-US" sz="1100" dirty="0"/>
                    </a:p>
                  </a:txBody>
                  <a:tcPr/>
                </a:tc>
                <a:tc>
                  <a:txBody>
                    <a:bodyPr/>
                    <a:lstStyle/>
                    <a:p>
                      <a:r>
                        <a:rPr lang="en-GB" sz="1100" kern="1200" dirty="0" smtClean="0">
                          <a:solidFill>
                            <a:schemeClr val="dk1"/>
                          </a:solidFill>
                          <a:effectLst/>
                          <a:latin typeface="+mn-lt"/>
                          <a:ea typeface="+mn-ea"/>
                          <a:cs typeface="+mn-cs"/>
                        </a:rPr>
                        <a:t>This will help me to get better ideas of the designs on the market. I can compare designs, colours, finishes, materials etc. I will also look at the sizes and interior of the box to see what is inside, and how they function – doors opening, drawers etc. </a:t>
                      </a:r>
                      <a:endParaRPr lang="en-US" sz="1100" dirty="0"/>
                    </a:p>
                  </a:txBody>
                  <a:tcPr/>
                </a:tc>
                <a:tc>
                  <a:txBody>
                    <a:bodyPr/>
                    <a:lstStyle/>
                    <a:p>
                      <a:endParaRPr lang="en-US" sz="1100" dirty="0"/>
                    </a:p>
                  </a:txBody>
                  <a:tcPr/>
                </a:tc>
              </a:tr>
              <a:tr h="370840">
                <a:tc>
                  <a:txBody>
                    <a:bodyPr/>
                    <a:lstStyle/>
                    <a:p>
                      <a:r>
                        <a:rPr lang="es-CO" sz="1100" kern="1200" dirty="0" smtClean="0">
                          <a:solidFill>
                            <a:schemeClr val="dk1"/>
                          </a:solidFill>
                          <a:effectLst/>
                          <a:latin typeface="+mn-lt"/>
                          <a:ea typeface="+mn-ea"/>
                          <a:cs typeface="+mn-cs"/>
                        </a:rPr>
                        <a:t>Wood joints</a:t>
                      </a:r>
                      <a:r>
                        <a:rPr lang="en-US" sz="1100" dirty="0" smtClean="0">
                          <a:effectLst/>
                        </a:rPr>
                        <a:t> </a:t>
                      </a:r>
                      <a:endParaRPr lang="en-US" sz="1100" dirty="0"/>
                    </a:p>
                  </a:txBody>
                  <a:tcPr/>
                </a:tc>
                <a:tc>
                  <a:txBody>
                    <a:bodyPr/>
                    <a:lstStyle/>
                    <a:p>
                      <a:endParaRPr lang="en-US" sz="1100" dirty="0"/>
                    </a:p>
                  </a:txBody>
                  <a:tcPr/>
                </a:tc>
                <a:tc>
                  <a:txBody>
                    <a:bodyPr/>
                    <a:lstStyle/>
                    <a:p>
                      <a:r>
                        <a:rPr lang="en-GB" sz="1100" kern="1200" dirty="0" smtClean="0">
                          <a:solidFill>
                            <a:schemeClr val="dk1"/>
                          </a:solidFill>
                          <a:effectLst/>
                          <a:latin typeface="+mn-lt"/>
                          <a:ea typeface="+mn-ea"/>
                          <a:cs typeface="+mn-cs"/>
                        </a:rPr>
                        <a:t>INTERNET</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After researching the types of jewellery boxes and the materials that were used for making it. I will look on the internet to research what kind of joints are best to use for making my own jewellery box and make sure that it is strong enough to hold all the pieces together.</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I need to find suitable joints which are practical, easy to create, functional, serves its purpose, and look good. The joints are important as it will hold my box together. It will need to have special joints to make the drawers work, shelves fit, etc. </a:t>
                      </a:r>
                      <a:endParaRPr lang="en-US" sz="1100" dirty="0"/>
                    </a:p>
                  </a:txBody>
                  <a:tcPr/>
                </a:tc>
                <a:tc>
                  <a:txBody>
                    <a:bodyPr/>
                    <a:lstStyle/>
                    <a:p>
                      <a:endParaRPr lang="en-US" sz="1100" dirty="0"/>
                    </a:p>
                  </a:txBody>
                  <a:tcPr/>
                </a:tc>
              </a:tr>
            </a:tbl>
          </a:graphicData>
        </a:graphic>
      </p:graphicFrame>
    </p:spTree>
    <p:extLst>
      <p:ext uri="{BB962C8B-B14F-4D97-AF65-F5344CB8AC3E}">
        <p14:creationId xmlns:p14="http://schemas.microsoft.com/office/powerpoint/2010/main" val="47138822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894398787"/>
              </p:ext>
            </p:extLst>
          </p:nvPr>
        </p:nvGraphicFramePr>
        <p:xfrm>
          <a:off x="564444" y="489990"/>
          <a:ext cx="8198557" cy="6082588"/>
        </p:xfrm>
        <a:graphic>
          <a:graphicData uri="http://schemas.openxmlformats.org/drawingml/2006/table">
            <a:tbl>
              <a:tblPr firstRow="1" bandRow="1">
                <a:tableStyleId>{5C22544A-7EE6-4342-B048-85BDC9FD1C3A}</a:tableStyleId>
              </a:tblPr>
              <a:tblGrid>
                <a:gridCol w="889000"/>
                <a:gridCol w="2046112"/>
                <a:gridCol w="2081913"/>
                <a:gridCol w="2391309"/>
                <a:gridCol w="790223"/>
              </a:tblGrid>
              <a:tr h="370840">
                <a:tc>
                  <a:txBody>
                    <a:bodyPr/>
                    <a:lstStyle/>
                    <a:p>
                      <a:r>
                        <a:rPr lang="es-CO" sz="1400" b="1" kern="1200" dirty="0" smtClean="0">
                          <a:solidFill>
                            <a:schemeClr val="lt1"/>
                          </a:solidFill>
                          <a:effectLst/>
                          <a:latin typeface="+mn-lt"/>
                          <a:ea typeface="+mn-ea"/>
                          <a:cs typeface="+mn-cs"/>
                        </a:rPr>
                        <a:t>What will I research?</a:t>
                      </a:r>
                      <a:r>
                        <a:rPr lang="en-US" sz="1400" dirty="0" smtClean="0">
                          <a:effectLst/>
                        </a:rPr>
                        <a:t> </a:t>
                      </a:r>
                      <a:endParaRPr lang="en-US" sz="1400" dirty="0"/>
                    </a:p>
                  </a:txBody>
                  <a:tcPr/>
                </a:tc>
                <a:tc>
                  <a:txBody>
                    <a:bodyPr/>
                    <a:lstStyle/>
                    <a:p>
                      <a:r>
                        <a:rPr lang="en-GB" sz="1400" b="1" kern="1200" dirty="0" smtClean="0">
                          <a:solidFill>
                            <a:schemeClr val="lt1"/>
                          </a:solidFill>
                          <a:effectLst/>
                          <a:latin typeface="+mn-lt"/>
                          <a:ea typeface="+mn-ea"/>
                          <a:cs typeface="+mn-cs"/>
                        </a:rPr>
                        <a:t>How will I gather the information? </a:t>
                      </a:r>
                      <a:endParaRPr lang="en-US" sz="1400" b="1" kern="1200" dirty="0" smtClean="0">
                        <a:solidFill>
                          <a:schemeClr val="lt1"/>
                        </a:solidFill>
                        <a:effectLst/>
                        <a:latin typeface="+mn-lt"/>
                        <a:ea typeface="+mn-ea"/>
                        <a:cs typeface="+mn-cs"/>
                      </a:endParaRPr>
                    </a:p>
                    <a:p>
                      <a:r>
                        <a:rPr lang="es-CO" sz="1400" b="1" kern="1200" dirty="0" smtClean="0">
                          <a:solidFill>
                            <a:schemeClr val="lt1"/>
                          </a:solidFill>
                          <a:effectLst/>
                          <a:latin typeface="+mn-lt"/>
                          <a:ea typeface="+mn-ea"/>
                          <a:cs typeface="+mn-cs"/>
                        </a:rPr>
                        <a:t>PRIMARY SOURCE</a:t>
                      </a:r>
                      <a:r>
                        <a:rPr lang="en-US" sz="1400" dirty="0" smtClean="0">
                          <a:effectLst/>
                        </a:rPr>
                        <a:t> </a:t>
                      </a:r>
                      <a:endParaRPr lang="en-US" sz="1400" dirty="0"/>
                    </a:p>
                  </a:txBody>
                  <a:tcPr/>
                </a:tc>
                <a:tc>
                  <a:txBody>
                    <a:bodyPr/>
                    <a:lstStyle/>
                    <a:p>
                      <a:r>
                        <a:rPr lang="en-GB" sz="1400" b="1" kern="1200" dirty="0" smtClean="0">
                          <a:solidFill>
                            <a:schemeClr val="lt1"/>
                          </a:solidFill>
                          <a:effectLst/>
                          <a:latin typeface="+mn-lt"/>
                          <a:ea typeface="+mn-ea"/>
                          <a:cs typeface="+mn-cs"/>
                        </a:rPr>
                        <a:t>How will I gather the information?</a:t>
                      </a:r>
                      <a:endParaRPr lang="en-US" sz="1400" b="1" kern="1200" dirty="0" smtClean="0">
                        <a:solidFill>
                          <a:schemeClr val="lt1"/>
                        </a:solidFill>
                        <a:effectLst/>
                        <a:latin typeface="+mn-lt"/>
                        <a:ea typeface="+mn-ea"/>
                        <a:cs typeface="+mn-cs"/>
                      </a:endParaRPr>
                    </a:p>
                    <a:p>
                      <a:r>
                        <a:rPr lang="es-CO" sz="1400" b="1" kern="1200" dirty="0" smtClean="0">
                          <a:solidFill>
                            <a:schemeClr val="lt1"/>
                          </a:solidFill>
                          <a:effectLst/>
                          <a:latin typeface="+mn-lt"/>
                          <a:ea typeface="+mn-ea"/>
                          <a:cs typeface="+mn-cs"/>
                        </a:rPr>
                        <a:t>SECONDARY SOURCE</a:t>
                      </a:r>
                      <a:r>
                        <a:rPr lang="en-US" sz="1400" dirty="0" smtClean="0">
                          <a:effectLst/>
                        </a:rPr>
                        <a:t> </a:t>
                      </a:r>
                      <a:endParaRPr lang="en-US" sz="1400" dirty="0"/>
                    </a:p>
                  </a:txBody>
                  <a:tcPr/>
                </a:tc>
                <a:tc>
                  <a:txBody>
                    <a:bodyPr/>
                    <a:lstStyle/>
                    <a:p>
                      <a:r>
                        <a:rPr lang="en-GB" sz="1400" b="1" kern="1200" dirty="0" smtClean="0">
                          <a:solidFill>
                            <a:schemeClr val="lt1"/>
                          </a:solidFill>
                          <a:effectLst/>
                          <a:latin typeface="+mn-lt"/>
                          <a:ea typeface="+mn-ea"/>
                          <a:cs typeface="+mn-cs"/>
                        </a:rPr>
                        <a:t>Why will I research this information?</a:t>
                      </a:r>
                      <a:r>
                        <a:rPr lang="en-US" sz="1400" dirty="0" smtClean="0">
                          <a:effectLst/>
                        </a:rPr>
                        <a:t> </a:t>
                      </a:r>
                      <a:endParaRPr lang="en-US" sz="1400" dirty="0"/>
                    </a:p>
                  </a:txBody>
                  <a:tcPr/>
                </a:tc>
                <a:tc>
                  <a:txBody>
                    <a:bodyPr/>
                    <a:lstStyle/>
                    <a:p>
                      <a:r>
                        <a:rPr lang="en-GB" sz="1400" b="1" kern="1200" dirty="0" smtClean="0">
                          <a:solidFill>
                            <a:schemeClr val="lt1"/>
                          </a:solidFill>
                          <a:effectLst/>
                          <a:latin typeface="+mn-lt"/>
                          <a:ea typeface="+mn-ea"/>
                          <a:cs typeface="+mn-cs"/>
                        </a:rPr>
                        <a:t>When will I do this?</a:t>
                      </a:r>
                      <a:r>
                        <a:rPr lang="en-US" sz="1400" dirty="0" smtClean="0">
                          <a:effectLst/>
                        </a:rPr>
                        <a:t> </a:t>
                      </a:r>
                      <a:endParaRPr lang="en-US" sz="1400" dirty="0"/>
                    </a:p>
                  </a:txBody>
                  <a:tcPr/>
                </a:tc>
              </a:tr>
              <a:tr h="370840">
                <a:tc>
                  <a:txBody>
                    <a:bodyPr/>
                    <a:lstStyle/>
                    <a:p>
                      <a:r>
                        <a:rPr lang="es-CO" sz="1100" kern="1200" dirty="0" smtClean="0">
                          <a:solidFill>
                            <a:schemeClr val="dk1"/>
                          </a:solidFill>
                          <a:effectLst/>
                          <a:latin typeface="+mn-lt"/>
                          <a:ea typeface="+mn-ea"/>
                          <a:cs typeface="+mn-cs"/>
                        </a:rPr>
                        <a:t>Measuring</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MEASURING</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I will measure my cousin’s items of jewellery she wants to put into the jewellery box so I can be sure that the final design fits into the required space.</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ANTHROPOMETRICS – internet</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I am also going to find some anthropometric data from the Internet. I will focus on the size of a 13 year old girl’s hands and fingers.</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I will measure the jewellery to be able to work out the size I need it to be. If I measure the biggest items then this will allow all sized items to fit into the box.</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I also need to find out the average size of a 13 </a:t>
                      </a:r>
                      <a:r>
                        <a:rPr lang="en-GB" sz="1100" kern="1200" dirty="0" err="1" smtClean="0">
                          <a:solidFill>
                            <a:schemeClr val="dk1"/>
                          </a:solidFill>
                          <a:effectLst/>
                          <a:latin typeface="+mn-lt"/>
                          <a:ea typeface="+mn-ea"/>
                          <a:cs typeface="+mn-cs"/>
                        </a:rPr>
                        <a:t>yr</a:t>
                      </a:r>
                      <a:r>
                        <a:rPr lang="en-GB" sz="1100" kern="1200" dirty="0" smtClean="0">
                          <a:solidFill>
                            <a:schemeClr val="dk1"/>
                          </a:solidFill>
                          <a:effectLst/>
                          <a:latin typeface="+mn-lt"/>
                          <a:ea typeface="+mn-ea"/>
                          <a:cs typeface="+mn-cs"/>
                        </a:rPr>
                        <a:t> old girls hands and fingers to allow me to design the compartments and drawers which she will be placing her jewellery into. This will help her to remove and place the jewellery easily.</a:t>
                      </a:r>
                      <a:r>
                        <a:rPr lang="en-US" sz="1100" dirty="0" smtClean="0">
                          <a:effectLst/>
                        </a:rPr>
                        <a:t> </a:t>
                      </a:r>
                      <a:endParaRPr lang="en-US" sz="1100" dirty="0"/>
                    </a:p>
                  </a:txBody>
                  <a:tcPr/>
                </a:tc>
                <a:tc>
                  <a:txBody>
                    <a:bodyPr/>
                    <a:lstStyle/>
                    <a:p>
                      <a:r>
                        <a:rPr lang="es-CO" sz="1100" kern="1200" dirty="0" smtClean="0">
                          <a:solidFill>
                            <a:schemeClr val="dk1"/>
                          </a:solidFill>
                          <a:effectLst/>
                          <a:latin typeface="+mn-lt"/>
                          <a:ea typeface="+mn-ea"/>
                          <a:cs typeface="+mn-cs"/>
                        </a:rPr>
                        <a:t>Sept 22</a:t>
                      </a:r>
                      <a:r>
                        <a:rPr lang="es-CO" sz="1100" kern="1200" baseline="30000" dirty="0" smtClean="0">
                          <a:solidFill>
                            <a:schemeClr val="dk1"/>
                          </a:solidFill>
                          <a:effectLst/>
                          <a:latin typeface="+mn-lt"/>
                          <a:ea typeface="+mn-ea"/>
                          <a:cs typeface="+mn-cs"/>
                        </a:rPr>
                        <a:t>nd</a:t>
                      </a:r>
                      <a:r>
                        <a:rPr lang="es-CO" sz="1100" kern="1200" dirty="0" smtClean="0">
                          <a:solidFill>
                            <a:schemeClr val="dk1"/>
                          </a:solidFill>
                          <a:effectLst/>
                          <a:latin typeface="+mn-lt"/>
                          <a:ea typeface="+mn-ea"/>
                          <a:cs typeface="+mn-cs"/>
                        </a:rPr>
                        <a:t> </a:t>
                      </a:r>
                      <a:endParaRPr lang="en-US" sz="1100" dirty="0"/>
                    </a:p>
                  </a:txBody>
                  <a:tcPr/>
                </a:tc>
              </a:tr>
              <a:tr h="370840">
                <a:tc>
                  <a:txBody>
                    <a:bodyPr/>
                    <a:lstStyle/>
                    <a:p>
                      <a:r>
                        <a:rPr lang="es-CO" sz="1100" kern="1200" dirty="0" smtClean="0">
                          <a:solidFill>
                            <a:schemeClr val="dk1"/>
                          </a:solidFill>
                          <a:effectLst/>
                          <a:latin typeface="+mn-lt"/>
                          <a:ea typeface="+mn-ea"/>
                          <a:cs typeface="+mn-cs"/>
                        </a:rPr>
                        <a:t>Materials (Field research)</a:t>
                      </a:r>
                      <a:r>
                        <a:rPr lang="en-US" sz="1100" dirty="0" smtClean="0">
                          <a:effectLst/>
                        </a:rPr>
                        <a:t> </a:t>
                      </a:r>
                      <a:endParaRPr lang="en-US" sz="1100" dirty="0"/>
                    </a:p>
                  </a:txBody>
                  <a:tcPr/>
                </a:tc>
                <a:tc>
                  <a:txBody>
                    <a:bodyPr/>
                    <a:lstStyle/>
                    <a:p>
                      <a:r>
                        <a:rPr lang="en-GB" sz="1100" kern="1200" dirty="0" smtClean="0">
                          <a:solidFill>
                            <a:schemeClr val="dk1"/>
                          </a:solidFill>
                          <a:effectLst/>
                          <a:latin typeface="+mn-lt"/>
                          <a:ea typeface="+mn-ea"/>
                          <a:cs typeface="+mn-cs"/>
                        </a:rPr>
                        <a:t>PHOTOS</a:t>
                      </a:r>
                      <a:endParaRPr lang="en-US" sz="1100" kern="1200" dirty="0" smtClean="0">
                        <a:solidFill>
                          <a:schemeClr val="dk1"/>
                        </a:solidFill>
                        <a:effectLst/>
                        <a:latin typeface="+mn-lt"/>
                        <a:ea typeface="+mn-ea"/>
                        <a:cs typeface="+mn-cs"/>
                      </a:endParaRPr>
                    </a:p>
                    <a:p>
                      <a:r>
                        <a:rPr lang="en-GB" sz="1100" kern="1200" dirty="0" smtClean="0">
                          <a:solidFill>
                            <a:schemeClr val="dk1"/>
                          </a:solidFill>
                          <a:effectLst/>
                          <a:latin typeface="+mn-lt"/>
                          <a:ea typeface="+mn-ea"/>
                          <a:cs typeface="+mn-cs"/>
                        </a:rPr>
                        <a:t>I will have to research and find out what material I will use to make this project. I will check the workshop if those materials are available there or not, otherwise, I will have to go to stores like IKEA of other hardware stores to get the materials ready.</a:t>
                      </a:r>
                      <a:r>
                        <a:rPr lang="en-US" sz="1100" dirty="0" smtClean="0">
                          <a:effectLst/>
                        </a:rPr>
                        <a:t> </a:t>
                      </a:r>
                      <a:endParaRPr lang="en-US" sz="1100" dirty="0"/>
                    </a:p>
                  </a:txBody>
                  <a:tcPr/>
                </a:tc>
                <a:tc>
                  <a:txBody>
                    <a:bodyPr/>
                    <a:lstStyle/>
                    <a:p>
                      <a:endParaRPr lang="en-US" sz="1100" dirty="0"/>
                    </a:p>
                  </a:txBody>
                  <a:tcPr/>
                </a:tc>
                <a:tc>
                  <a:txBody>
                    <a:bodyPr/>
                    <a:lstStyle/>
                    <a:p>
                      <a:r>
                        <a:rPr lang="en-GB" sz="1100" kern="1200" dirty="0" smtClean="0">
                          <a:solidFill>
                            <a:schemeClr val="dk1"/>
                          </a:solidFill>
                          <a:effectLst/>
                          <a:latin typeface="+mn-lt"/>
                          <a:ea typeface="+mn-ea"/>
                          <a:cs typeface="+mn-cs"/>
                        </a:rPr>
                        <a:t>I need to find the appropriate materials. They need to be the right size and look good. I need to choose suitable material which I know my cousin likes, but I am also able to make the correct joints from. This is important as I want it to be fully functional, but also look great. </a:t>
                      </a:r>
                      <a:endParaRPr lang="en-US" sz="1100" dirty="0"/>
                    </a:p>
                  </a:txBody>
                  <a:tcPr/>
                </a:tc>
                <a:tc>
                  <a:txBody>
                    <a:bodyPr/>
                    <a:lstStyle/>
                    <a:p>
                      <a:endParaRPr lang="en-US" sz="1100" dirty="0"/>
                    </a:p>
                  </a:txBody>
                  <a:tcPr/>
                </a:tc>
              </a:tr>
              <a:tr h="370840">
                <a:tc>
                  <a:txBody>
                    <a:bodyPr/>
                    <a:lstStyle/>
                    <a:p>
                      <a:r>
                        <a:rPr lang="es-CO" sz="1100" kern="1200" dirty="0" smtClean="0">
                          <a:solidFill>
                            <a:schemeClr val="dk1"/>
                          </a:solidFill>
                          <a:effectLst/>
                          <a:latin typeface="+mn-lt"/>
                          <a:ea typeface="+mn-ea"/>
                          <a:cs typeface="+mn-cs"/>
                        </a:rPr>
                        <a:t>Finishes (Handles, hinges &amp; locks)</a:t>
                      </a:r>
                      <a:endParaRPr lang="en-US" sz="1100" dirty="0"/>
                    </a:p>
                  </a:txBody>
                  <a:tcPr/>
                </a:tc>
                <a:tc>
                  <a:txBody>
                    <a:bodyPr/>
                    <a:lstStyle/>
                    <a:p>
                      <a:endParaRPr lang="en-US" sz="1100" dirty="0"/>
                    </a:p>
                  </a:txBody>
                  <a:tcPr/>
                </a:tc>
                <a:tc>
                  <a:txBody>
                    <a:bodyPr/>
                    <a:lstStyle/>
                    <a:p>
                      <a:r>
                        <a:rPr lang="en-GB" sz="1100" kern="1200" dirty="0" smtClean="0">
                          <a:solidFill>
                            <a:schemeClr val="dk1"/>
                          </a:solidFill>
                          <a:effectLst/>
                          <a:latin typeface="+mn-lt"/>
                          <a:ea typeface="+mn-ea"/>
                          <a:cs typeface="+mn-cs"/>
                        </a:rPr>
                        <a:t>MAGAZINES </a:t>
                      </a:r>
                      <a:br>
                        <a:rPr lang="en-GB" sz="1100" kern="1200" dirty="0" smtClean="0">
                          <a:solidFill>
                            <a:schemeClr val="dk1"/>
                          </a:solidFill>
                          <a:effectLst/>
                          <a:latin typeface="+mn-lt"/>
                          <a:ea typeface="+mn-ea"/>
                          <a:cs typeface="+mn-cs"/>
                        </a:rPr>
                      </a:br>
                      <a:r>
                        <a:rPr lang="en-GB" sz="1100" kern="1200" dirty="0" smtClean="0">
                          <a:solidFill>
                            <a:schemeClr val="dk1"/>
                          </a:solidFill>
                          <a:effectLst/>
                          <a:latin typeface="+mn-lt"/>
                          <a:ea typeface="+mn-ea"/>
                          <a:cs typeface="+mn-cs"/>
                        </a:rPr>
                        <a:t>I am going to buy a range of magazines to find pictures of handles and locks I can use for my design. I will also collect free magazines from furniture shops to see a variety of pictures. </a:t>
                      </a:r>
                      <a:endParaRPr lang="en-US" sz="1100" dirty="0"/>
                    </a:p>
                  </a:txBody>
                  <a:tcPr/>
                </a:tc>
                <a:tc>
                  <a:txBody>
                    <a:bodyPr/>
                    <a:lstStyle/>
                    <a:p>
                      <a:pPr>
                        <a:lnSpc>
                          <a:spcPct val="107000"/>
                        </a:lnSpc>
                        <a:spcAft>
                          <a:spcPts val="800"/>
                        </a:spcAft>
                      </a:pPr>
                      <a:r>
                        <a:rPr lang="en-GB" sz="1100" dirty="0">
                          <a:effectLst/>
                          <a:latin typeface="+mn-lt"/>
                          <a:ea typeface="Times New Roman"/>
                          <a:cs typeface="Times New Roman"/>
                        </a:rPr>
                        <a:t>This is so I can compare designs of the handles to see which will look best on my box design.</a:t>
                      </a:r>
                      <a:endParaRPr lang="en-US" sz="1100" dirty="0">
                        <a:effectLst/>
                        <a:latin typeface="+mn-lt"/>
                        <a:ea typeface="Calibri"/>
                        <a:cs typeface="Times New Roman"/>
                      </a:endParaRPr>
                    </a:p>
                    <a:p>
                      <a:pPr>
                        <a:lnSpc>
                          <a:spcPct val="107000"/>
                        </a:lnSpc>
                        <a:spcAft>
                          <a:spcPts val="800"/>
                        </a:spcAft>
                      </a:pPr>
                      <a:r>
                        <a:rPr lang="en-GB" sz="1100" dirty="0">
                          <a:effectLst/>
                          <a:latin typeface="+mn-lt"/>
                          <a:ea typeface="Times New Roman"/>
                          <a:cs typeface="Times New Roman"/>
                        </a:rPr>
                        <a:t>It is also to find out which will have the most suitable style of locks so it can lock as she wants it to.</a:t>
                      </a:r>
                      <a:endParaRPr lang="en-US" sz="1100" dirty="0">
                        <a:effectLst/>
                        <a:latin typeface="+mn-lt"/>
                        <a:ea typeface="Calibri"/>
                        <a:cs typeface="Times New Roman"/>
                      </a:endParaRPr>
                    </a:p>
                  </a:txBody>
                  <a:tcPr marL="44450" marR="44450" marT="44450" marB="44450" anchor="ctr"/>
                </a:tc>
                <a:tc>
                  <a:txBody>
                    <a:bodyPr/>
                    <a:lstStyle/>
                    <a:p>
                      <a:endParaRPr lang="en-US" sz="1100" dirty="0"/>
                    </a:p>
                  </a:txBody>
                  <a:tcPr/>
                </a:tc>
              </a:tr>
            </a:tbl>
          </a:graphicData>
        </a:graphic>
      </p:graphicFrame>
    </p:spTree>
    <p:extLst>
      <p:ext uri="{BB962C8B-B14F-4D97-AF65-F5344CB8AC3E}">
        <p14:creationId xmlns:p14="http://schemas.microsoft.com/office/powerpoint/2010/main" val="38420764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25997" y="934724"/>
            <a:ext cx="8095214" cy="4801315"/>
          </a:xfrm>
          <a:prstGeom prst="rect">
            <a:avLst/>
          </a:prstGeom>
        </p:spPr>
        <p:txBody>
          <a:bodyPr wrap="square">
            <a:spAutoFit/>
          </a:bodyPr>
          <a:lstStyle/>
          <a:p>
            <a:r>
              <a:rPr lang="en-US" dirty="0" smtClean="0"/>
              <a:t>Example of a Research </a:t>
            </a:r>
            <a:r>
              <a:rPr lang="en-US" dirty="0"/>
              <a:t>Plan</a:t>
            </a:r>
            <a:r>
              <a:rPr lang="en-US" dirty="0" smtClean="0"/>
              <a:t>:</a:t>
            </a:r>
          </a:p>
          <a:p>
            <a:endParaRPr lang="en-US" dirty="0"/>
          </a:p>
          <a:p>
            <a:r>
              <a:rPr lang="en-US" b="1" dirty="0"/>
              <a:t>What tourism means to Phnom Penh- </a:t>
            </a:r>
            <a:r>
              <a:rPr lang="en-US" dirty="0"/>
              <a:t>I need to do this first because I also need to know why the tourism industry is important in Phnom Penh. Why would we bother with the project if tourism was not important or if we did not know its importance? Therefore, this needs to be done. This information can be found in the ministry of tourism, the internet, books, or some travel agents</a:t>
            </a:r>
            <a:r>
              <a:rPr lang="en-US" dirty="0" smtClean="0"/>
              <a:t>.</a:t>
            </a:r>
          </a:p>
          <a:p>
            <a:endParaRPr lang="en-US" dirty="0"/>
          </a:p>
          <a:p>
            <a:endParaRPr lang="en-US" dirty="0"/>
          </a:p>
          <a:p>
            <a:r>
              <a:rPr lang="en-US" b="1" dirty="0"/>
              <a:t>What is and why do we use scale models- </a:t>
            </a:r>
            <a:r>
              <a:rPr lang="en-US" dirty="0"/>
              <a:t>I need to find this out secondly mainly because it would be more beneficial to know why we use these models and what they look like, and to find examples and know what I will be creating before I actually do the research about what to do in Phnom Penh. This would be because I would be able start formulating ideas in my head once I do my research. I will also get an idea of what I am creating. To find this information I can use the internet or ask advertising companies.</a:t>
            </a:r>
          </a:p>
          <a:p>
            <a:r>
              <a:rPr lang="en-US" dirty="0"/>
              <a:t>	</a:t>
            </a:r>
          </a:p>
        </p:txBody>
      </p:sp>
    </p:spTree>
    <p:extLst>
      <p:ext uri="{BB962C8B-B14F-4D97-AF65-F5344CB8AC3E}">
        <p14:creationId xmlns:p14="http://schemas.microsoft.com/office/powerpoint/2010/main" val="195997837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2775" y="864584"/>
            <a:ext cx="7928435" cy="5078314"/>
          </a:xfrm>
          <a:prstGeom prst="rect">
            <a:avLst/>
          </a:prstGeom>
        </p:spPr>
        <p:txBody>
          <a:bodyPr wrap="square">
            <a:spAutoFit/>
          </a:bodyPr>
          <a:lstStyle/>
          <a:p>
            <a:r>
              <a:rPr lang="en-US" b="1" dirty="0"/>
              <a:t>Read the article as to why Phnom Penh is the second worse city in the world-</a:t>
            </a:r>
            <a:r>
              <a:rPr lang="en-US" dirty="0"/>
              <a:t> I need to do this thirdly so that I know what was wrong in the first place so I get a clearer Idea of what I am doing and what I should not include. I can find the article in the Phnom Penh Post and at the National Geographic website</a:t>
            </a:r>
            <a:r>
              <a:rPr lang="en-US" dirty="0" smtClean="0"/>
              <a:t>.</a:t>
            </a:r>
          </a:p>
          <a:p>
            <a:endParaRPr lang="en-US" dirty="0"/>
          </a:p>
          <a:p>
            <a:r>
              <a:rPr lang="en-US" b="1" dirty="0"/>
              <a:t>Find out what there is to do and see in and around Phnom Penh- </a:t>
            </a:r>
            <a:r>
              <a:rPr lang="en-US" dirty="0"/>
              <a:t>I need to find this out fourth, so that I know what I will be dealing with, and what I can use in my display, since I would have researched about it already. Knowing what a display area should look like, I can begin formulating some ideas in my head as to what I can do. I can find this information at travel agents, the internet, hotels, tourists, and some tourist magazines</a:t>
            </a:r>
            <a:r>
              <a:rPr lang="en-US" dirty="0" smtClean="0"/>
              <a:t>.</a:t>
            </a:r>
          </a:p>
          <a:p>
            <a:endParaRPr lang="en-US" dirty="0"/>
          </a:p>
          <a:p>
            <a:r>
              <a:rPr lang="en-US" b="1" dirty="0"/>
              <a:t>Looking at examples of booths and other countries advertisements- </a:t>
            </a:r>
            <a:r>
              <a:rPr lang="en-US" dirty="0"/>
              <a:t>With all my main research being done at this stage, I can derive further ideas from real life examples. This will provide me with inspiration as to what my final product can look like. This will also be a great transition to the design stage because this will give me my final boost of inspiration. I can find examples on the television, walking around, travel agents, and the internet.</a:t>
            </a:r>
          </a:p>
        </p:txBody>
      </p:sp>
    </p:spTree>
    <p:extLst>
      <p:ext uri="{BB962C8B-B14F-4D97-AF65-F5344CB8AC3E}">
        <p14:creationId xmlns:p14="http://schemas.microsoft.com/office/powerpoint/2010/main" val="40152550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SOHO.thmx</Template>
  <TotalTime>300</TotalTime>
  <Words>3559</Words>
  <Application>Microsoft Macintosh PowerPoint</Application>
  <PresentationFormat>On-screen Show (4:3)</PresentationFormat>
  <Paragraphs>354</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Soho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ccb</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ccb ccb</dc:creator>
  <cp:lastModifiedBy>ccb ccb</cp:lastModifiedBy>
  <cp:revision>45</cp:revision>
  <dcterms:created xsi:type="dcterms:W3CDTF">2016-08-30T13:02:41Z</dcterms:created>
  <dcterms:modified xsi:type="dcterms:W3CDTF">2016-09-15T15:14:14Z</dcterms:modified>
</cp:coreProperties>
</file>